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18"/>
  </p:notesMasterIdLst>
  <p:handoutMasterIdLst>
    <p:handoutMasterId r:id="rId19"/>
  </p:handoutMasterIdLst>
  <p:sldIdLst>
    <p:sldId id="256" r:id="rId6"/>
    <p:sldId id="259" r:id="rId7"/>
    <p:sldId id="317" r:id="rId8"/>
    <p:sldId id="314" r:id="rId9"/>
    <p:sldId id="313" r:id="rId10"/>
    <p:sldId id="310" r:id="rId11"/>
    <p:sldId id="315" r:id="rId12"/>
    <p:sldId id="298" r:id="rId13"/>
    <p:sldId id="320" r:id="rId14"/>
    <p:sldId id="277" r:id="rId15"/>
    <p:sldId id="318" r:id="rId16"/>
    <p:sldId id="273" r:id="rId17"/>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088" autoAdjust="0"/>
    <p:restoredTop sz="84874" autoAdjust="0"/>
  </p:normalViewPr>
  <p:slideViewPr>
    <p:cSldViewPr snapToGrid="0" snapToObjects="1">
      <p:cViewPr>
        <p:scale>
          <a:sx n="100" d="100"/>
          <a:sy n="100" d="100"/>
        </p:scale>
        <p:origin x="-24" y="6"/>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81FEF8-F023-43C5-9778-5792532CA27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5298A829-52BB-452C-8D6C-5C67A08BF862}">
      <dgm:prSet phldrT="[Text]"/>
      <dgm:spPr>
        <a:solidFill>
          <a:srgbClr val="00B0F0"/>
        </a:solidFill>
      </dgm:spPr>
      <dgm:t>
        <a:bodyPr/>
        <a:lstStyle/>
        <a:p>
          <a:pPr rtl="1"/>
          <a:r>
            <a:rPr lang="ar-EG" dirty="0" smtClean="0">
              <a:latin typeface="Arial" pitchFamily="34" charset="0"/>
              <a:cs typeface="Arial" pitchFamily="34" charset="0"/>
            </a:rPr>
            <a:t>بعض الحقائق عن إجراء البلاغات</a:t>
          </a:r>
          <a:endParaRPr lang="en-GB" dirty="0"/>
        </a:p>
      </dgm:t>
    </dgm:pt>
    <dgm:pt modelId="{D9DC8A58-52BC-4CB8-8F6D-32251CF61426}" type="parTrans" cxnId="{49EA4678-FEED-49B5-8154-27AED6E5A5FB}">
      <dgm:prSet/>
      <dgm:spPr/>
      <dgm:t>
        <a:bodyPr/>
        <a:lstStyle/>
        <a:p>
          <a:endParaRPr lang="en-GB"/>
        </a:p>
      </dgm:t>
    </dgm:pt>
    <dgm:pt modelId="{B10A92BF-47BD-44C5-8F03-C8B0B8F6E8C1}" type="sibTrans" cxnId="{49EA4678-FEED-49B5-8154-27AED6E5A5FB}">
      <dgm:prSet/>
      <dgm:spPr/>
      <dgm:t>
        <a:bodyPr/>
        <a:lstStyle/>
        <a:p>
          <a:endParaRPr lang="en-GB"/>
        </a:p>
      </dgm:t>
    </dgm:pt>
    <dgm:pt modelId="{76F9AD21-1946-4C68-88C1-3AB370BA32BA}">
      <dgm:prSet phldrT="[Text]"/>
      <dgm:spPr/>
      <dgm:t>
        <a:bodyPr/>
        <a:lstStyle/>
        <a:p>
          <a:pPr algn="r" rtl="1"/>
          <a:r>
            <a:rPr lang="ar-EG" dirty="0" smtClean="0">
              <a:latin typeface="Arial" pitchFamily="34" charset="0"/>
              <a:cs typeface="Arial" pitchFamily="34" charset="0"/>
            </a:rPr>
            <a:t>إجراء شبه قضائي </a:t>
          </a:r>
          <a:endParaRPr lang="en-GB" dirty="0">
            <a:latin typeface="Arial" pitchFamily="34" charset="0"/>
            <a:cs typeface="Arial" pitchFamily="34" charset="0"/>
          </a:endParaRPr>
        </a:p>
      </dgm:t>
    </dgm:pt>
    <dgm:pt modelId="{5CA59D7E-C441-483E-82DF-16A8D4702B49}" type="parTrans" cxnId="{87AE630D-0B07-4C6B-9E38-FC8A464EBC57}">
      <dgm:prSet/>
      <dgm:spPr/>
      <dgm:t>
        <a:bodyPr/>
        <a:lstStyle/>
        <a:p>
          <a:endParaRPr lang="en-GB"/>
        </a:p>
      </dgm:t>
    </dgm:pt>
    <dgm:pt modelId="{727C7D44-3E81-4AEC-9D21-DA81F2A5BA48}" type="sibTrans" cxnId="{87AE630D-0B07-4C6B-9E38-FC8A464EBC57}">
      <dgm:prSet/>
      <dgm:spPr/>
      <dgm:t>
        <a:bodyPr/>
        <a:lstStyle/>
        <a:p>
          <a:endParaRPr lang="en-GB"/>
        </a:p>
      </dgm:t>
    </dgm:pt>
    <dgm:pt modelId="{AFC59E8D-826A-4734-A8B2-4631123AAC88}">
      <dgm:prSet phldrT="[Text]"/>
      <dgm:spPr>
        <a:solidFill>
          <a:srgbClr val="00B0F0"/>
        </a:solidFill>
      </dgm:spPr>
      <dgm:t>
        <a:bodyPr/>
        <a:lstStyle/>
        <a:p>
          <a:pPr rtl="1"/>
          <a:r>
            <a:rPr lang="ar-EG" dirty="0" smtClean="0">
              <a:latin typeface="Arial" pitchFamily="34" charset="0"/>
              <a:cs typeface="Arial" pitchFamily="34" charset="0"/>
            </a:rPr>
            <a:t>أشياء بعيدة عن إجراء البلاغات</a:t>
          </a:r>
          <a:endParaRPr lang="en-GB" dirty="0">
            <a:latin typeface="Arial" pitchFamily="34" charset="0"/>
            <a:cs typeface="Arial" pitchFamily="34" charset="0"/>
          </a:endParaRPr>
        </a:p>
      </dgm:t>
    </dgm:pt>
    <dgm:pt modelId="{9CEBC21F-EB3D-4A3B-BEAD-08CBCC0C1100}" type="parTrans" cxnId="{1EC23B8E-7BD6-4812-8999-C3FBC60E5D08}">
      <dgm:prSet/>
      <dgm:spPr/>
      <dgm:t>
        <a:bodyPr/>
        <a:lstStyle/>
        <a:p>
          <a:endParaRPr lang="en-GB"/>
        </a:p>
      </dgm:t>
    </dgm:pt>
    <dgm:pt modelId="{A4CE944A-BD63-4614-A8F9-70F9DA052AB4}" type="sibTrans" cxnId="{1EC23B8E-7BD6-4812-8999-C3FBC60E5D08}">
      <dgm:prSet/>
      <dgm:spPr/>
      <dgm:t>
        <a:bodyPr/>
        <a:lstStyle/>
        <a:p>
          <a:endParaRPr lang="en-GB"/>
        </a:p>
      </dgm:t>
    </dgm:pt>
    <dgm:pt modelId="{F8D488C7-0117-4796-B059-91F1E118FD6F}">
      <dgm:prSet phldrT="[Text]"/>
      <dgm:spPr/>
      <dgm:t>
        <a:bodyPr/>
        <a:lstStyle/>
        <a:p>
          <a:pPr rtl="1"/>
          <a:r>
            <a:rPr lang="ar-EG" dirty="0" smtClean="0">
              <a:latin typeface="Arial" pitchFamily="34" charset="0"/>
              <a:cs typeface="Arial" pitchFamily="34" charset="0"/>
            </a:rPr>
            <a:t>اللجنة ليست محكمة</a:t>
          </a:r>
          <a:endParaRPr lang="en-GB" dirty="0">
            <a:latin typeface="Arial" pitchFamily="34" charset="0"/>
            <a:cs typeface="Arial" pitchFamily="34" charset="0"/>
          </a:endParaRPr>
        </a:p>
      </dgm:t>
    </dgm:pt>
    <dgm:pt modelId="{8F46D01E-1E37-4DE4-B67D-E3CC2A38EE46}" type="parTrans" cxnId="{D469B022-1352-4285-9A5F-2E7B44707006}">
      <dgm:prSet/>
      <dgm:spPr/>
      <dgm:t>
        <a:bodyPr/>
        <a:lstStyle/>
        <a:p>
          <a:endParaRPr lang="en-GB"/>
        </a:p>
      </dgm:t>
    </dgm:pt>
    <dgm:pt modelId="{BB47727D-487B-493C-BE58-A93DB0C93EBE}" type="sibTrans" cxnId="{D469B022-1352-4285-9A5F-2E7B44707006}">
      <dgm:prSet/>
      <dgm:spPr/>
      <dgm:t>
        <a:bodyPr/>
        <a:lstStyle/>
        <a:p>
          <a:endParaRPr lang="en-GB"/>
        </a:p>
      </dgm:t>
    </dgm:pt>
    <dgm:pt modelId="{6DB2212E-70DB-4D9B-AA90-3EDF668D85A6}">
      <dgm:prSet phldrT="[Text]"/>
      <dgm:spPr/>
      <dgm:t>
        <a:bodyPr/>
        <a:lstStyle/>
        <a:p>
          <a:pPr algn="r" rtl="1"/>
          <a:r>
            <a:rPr lang="ar-EG" dirty="0" smtClean="0">
              <a:latin typeface="Arial" pitchFamily="34" charset="0"/>
              <a:cs typeface="Arial" pitchFamily="34" charset="0"/>
            </a:rPr>
            <a:t>إجراء كتابي</a:t>
          </a:r>
          <a:endParaRPr lang="en-GB" dirty="0">
            <a:latin typeface="Arial" pitchFamily="34" charset="0"/>
            <a:cs typeface="Arial" pitchFamily="34" charset="0"/>
          </a:endParaRPr>
        </a:p>
      </dgm:t>
    </dgm:pt>
    <dgm:pt modelId="{7821F46B-7733-4F61-A309-24A049B31386}" type="parTrans" cxnId="{4EF5C303-436E-4599-B574-9F4CBE3C20B3}">
      <dgm:prSet/>
      <dgm:spPr/>
      <dgm:t>
        <a:bodyPr/>
        <a:lstStyle/>
        <a:p>
          <a:endParaRPr lang="en-GB"/>
        </a:p>
      </dgm:t>
    </dgm:pt>
    <dgm:pt modelId="{37286118-825D-48E0-9433-12A2AE9DF331}" type="sibTrans" cxnId="{4EF5C303-436E-4599-B574-9F4CBE3C20B3}">
      <dgm:prSet/>
      <dgm:spPr/>
      <dgm:t>
        <a:bodyPr/>
        <a:lstStyle/>
        <a:p>
          <a:endParaRPr lang="en-GB"/>
        </a:p>
      </dgm:t>
    </dgm:pt>
    <dgm:pt modelId="{1268436A-8A84-4E91-929A-5F985E36F34D}">
      <dgm:prSet phldrT="[Text]"/>
      <dgm:spPr/>
      <dgm:t>
        <a:bodyPr/>
        <a:lstStyle/>
        <a:p>
          <a:pPr algn="r"/>
          <a:endParaRPr lang="en-GB" dirty="0"/>
        </a:p>
      </dgm:t>
    </dgm:pt>
    <dgm:pt modelId="{F7322FE6-0904-43A2-8A68-A2CAEF169C7A}" type="parTrans" cxnId="{FAC9124A-A475-4B4C-864B-5407D79FDEEC}">
      <dgm:prSet/>
      <dgm:spPr/>
      <dgm:t>
        <a:bodyPr/>
        <a:lstStyle/>
        <a:p>
          <a:endParaRPr lang="en-GB"/>
        </a:p>
      </dgm:t>
    </dgm:pt>
    <dgm:pt modelId="{512E167E-E69C-4009-9B02-C2DBE87B5B13}" type="sibTrans" cxnId="{FAC9124A-A475-4B4C-864B-5407D79FDEEC}">
      <dgm:prSet/>
      <dgm:spPr/>
      <dgm:t>
        <a:bodyPr/>
        <a:lstStyle/>
        <a:p>
          <a:endParaRPr lang="en-GB"/>
        </a:p>
      </dgm:t>
    </dgm:pt>
    <dgm:pt modelId="{D264ED63-8A4D-498F-984E-15E35973E5A7}">
      <dgm:prSet phldrT="[Text]"/>
      <dgm:spPr/>
      <dgm:t>
        <a:bodyPr/>
        <a:lstStyle/>
        <a:p>
          <a:pPr algn="r" rtl="1"/>
          <a:r>
            <a:rPr lang="ar-EG" dirty="0" smtClean="0">
              <a:latin typeface="Arial" pitchFamily="34" charset="0"/>
              <a:cs typeface="Arial" pitchFamily="34" charset="0"/>
            </a:rPr>
            <a:t>معظم البلاغات لا تفي بالمعايير الأوَّلية للتسجيل لدى اللجنة (مرحلة ما قبل القبول)</a:t>
          </a:r>
          <a:endParaRPr lang="en-GB" dirty="0">
            <a:latin typeface="Arial" pitchFamily="34" charset="0"/>
            <a:cs typeface="Arial" pitchFamily="34" charset="0"/>
          </a:endParaRPr>
        </a:p>
      </dgm:t>
    </dgm:pt>
    <dgm:pt modelId="{A1321F1B-1938-4A44-997F-08751C009689}" type="parTrans" cxnId="{FC83E238-4CF0-4BF4-8892-EE1733FFC1BB}">
      <dgm:prSet/>
      <dgm:spPr/>
      <dgm:t>
        <a:bodyPr/>
        <a:lstStyle/>
        <a:p>
          <a:endParaRPr lang="en-GB"/>
        </a:p>
      </dgm:t>
    </dgm:pt>
    <dgm:pt modelId="{04F1DAD4-BD78-44DB-8D91-AA1053B79758}" type="sibTrans" cxnId="{FC83E238-4CF0-4BF4-8892-EE1733FFC1BB}">
      <dgm:prSet/>
      <dgm:spPr/>
      <dgm:t>
        <a:bodyPr/>
        <a:lstStyle/>
        <a:p>
          <a:endParaRPr lang="en-GB"/>
        </a:p>
      </dgm:t>
    </dgm:pt>
    <dgm:pt modelId="{A9BFE880-59D7-4F19-A606-2AF6C818C019}">
      <dgm:prSet phldrT="[Text]"/>
      <dgm:spPr/>
      <dgm:t>
        <a:bodyPr/>
        <a:lstStyle/>
        <a:p>
          <a:pPr rtl="1"/>
          <a:r>
            <a:rPr lang="ar-EG" dirty="0" smtClean="0">
              <a:latin typeface="Arial" pitchFamily="34" charset="0"/>
              <a:cs typeface="Arial" pitchFamily="34" charset="0"/>
            </a:rPr>
            <a:t>لا توجد جلسة استماع شفوية</a:t>
          </a:r>
          <a:endParaRPr lang="en-GB" dirty="0">
            <a:latin typeface="Arial" pitchFamily="34" charset="0"/>
            <a:cs typeface="Arial" pitchFamily="34" charset="0"/>
          </a:endParaRPr>
        </a:p>
      </dgm:t>
    </dgm:pt>
    <dgm:pt modelId="{EA8140C2-E8C5-4F9A-B102-8A23B97844B7}" type="parTrans" cxnId="{CAF826BA-535E-4F22-8FA0-D76355858134}">
      <dgm:prSet/>
      <dgm:spPr/>
      <dgm:t>
        <a:bodyPr/>
        <a:lstStyle/>
        <a:p>
          <a:endParaRPr lang="en-GB"/>
        </a:p>
      </dgm:t>
    </dgm:pt>
    <dgm:pt modelId="{28D5B57B-EEA5-410F-890C-3E4672A33B91}" type="sibTrans" cxnId="{CAF826BA-535E-4F22-8FA0-D76355858134}">
      <dgm:prSet/>
      <dgm:spPr/>
      <dgm:t>
        <a:bodyPr/>
        <a:lstStyle/>
        <a:p>
          <a:endParaRPr lang="en-GB"/>
        </a:p>
      </dgm:t>
    </dgm:pt>
    <dgm:pt modelId="{E8BD4BD2-C42A-4FD3-A44A-C1ECB0039BF7}">
      <dgm:prSet phldrT="[Text]"/>
      <dgm:spPr/>
      <dgm:t>
        <a:bodyPr/>
        <a:lstStyle/>
        <a:p>
          <a:pPr rtl="1"/>
          <a:r>
            <a:rPr lang="ar-EG" dirty="0" smtClean="0">
              <a:latin typeface="Arial" pitchFamily="34" charset="0"/>
              <a:cs typeface="Arial" pitchFamily="34" charset="0"/>
            </a:rPr>
            <a:t>لا يوجد محامون</a:t>
          </a:r>
          <a:endParaRPr lang="en-GB" dirty="0">
            <a:latin typeface="Arial" pitchFamily="34" charset="0"/>
            <a:cs typeface="Arial" pitchFamily="34" charset="0"/>
          </a:endParaRPr>
        </a:p>
      </dgm:t>
    </dgm:pt>
    <dgm:pt modelId="{AEA6CA45-C889-40F3-85C3-76D20DDA2DE2}" type="parTrans" cxnId="{2F96B2EA-062D-42CD-BD09-73718B6866D2}">
      <dgm:prSet/>
      <dgm:spPr/>
      <dgm:t>
        <a:bodyPr/>
        <a:lstStyle/>
        <a:p>
          <a:endParaRPr lang="en-GB"/>
        </a:p>
      </dgm:t>
    </dgm:pt>
    <dgm:pt modelId="{D7CFDEBC-F022-4B5B-A780-32CECCB25199}" type="sibTrans" cxnId="{2F96B2EA-062D-42CD-BD09-73718B6866D2}">
      <dgm:prSet/>
      <dgm:spPr/>
      <dgm:t>
        <a:bodyPr/>
        <a:lstStyle/>
        <a:p>
          <a:endParaRPr lang="en-GB"/>
        </a:p>
      </dgm:t>
    </dgm:pt>
    <dgm:pt modelId="{5DB42CA4-9C8A-4E11-9D22-425437471431}">
      <dgm:prSet phldrT="[Text]"/>
      <dgm:spPr/>
      <dgm:t>
        <a:bodyPr/>
        <a:lstStyle/>
        <a:p>
          <a:pPr rtl="1"/>
          <a:r>
            <a:rPr lang="ar-EG" dirty="0" smtClean="0">
              <a:latin typeface="Arial" pitchFamily="34" charset="0"/>
              <a:cs typeface="Arial" pitchFamily="34" charset="0"/>
            </a:rPr>
            <a:t>النتيجة غير قابلة للإنفاذ قانونياً</a:t>
          </a:r>
          <a:endParaRPr lang="en-GB" dirty="0">
            <a:latin typeface="Arial" pitchFamily="34" charset="0"/>
            <a:cs typeface="Arial" pitchFamily="34" charset="0"/>
          </a:endParaRPr>
        </a:p>
      </dgm:t>
    </dgm:pt>
    <dgm:pt modelId="{1C4E3543-C6C5-4024-9600-BC4302E8F2E1}" type="parTrans" cxnId="{E5DF2ECD-40A2-4160-9120-8DA66CF9175B}">
      <dgm:prSet/>
      <dgm:spPr/>
      <dgm:t>
        <a:bodyPr/>
        <a:lstStyle/>
        <a:p>
          <a:endParaRPr lang="en-GB"/>
        </a:p>
      </dgm:t>
    </dgm:pt>
    <dgm:pt modelId="{C79A27DC-EA61-477C-9D79-5CAC3641EED7}" type="sibTrans" cxnId="{E5DF2ECD-40A2-4160-9120-8DA66CF9175B}">
      <dgm:prSet/>
      <dgm:spPr/>
      <dgm:t>
        <a:bodyPr/>
        <a:lstStyle/>
        <a:p>
          <a:endParaRPr lang="en-GB"/>
        </a:p>
      </dgm:t>
    </dgm:pt>
    <dgm:pt modelId="{051F6471-D52B-4A39-98FE-A571B4523DA4}">
      <dgm:prSet phldrT="[Text]"/>
      <dgm:spPr/>
      <dgm:t>
        <a:bodyPr/>
        <a:lstStyle/>
        <a:p>
          <a:pPr algn="r" rtl="1"/>
          <a:r>
            <a:rPr lang="ar-EG" dirty="0" smtClean="0">
              <a:latin typeface="Arial" pitchFamily="34" charset="0"/>
              <a:cs typeface="Arial" pitchFamily="34" charset="0"/>
            </a:rPr>
            <a:t>الانتصاف يتوقف على الإرادة السياسية للدولة الطرف</a:t>
          </a:r>
          <a:endParaRPr lang="en-GB" dirty="0">
            <a:latin typeface="Arial" pitchFamily="34" charset="0"/>
            <a:cs typeface="Arial" pitchFamily="34" charset="0"/>
          </a:endParaRPr>
        </a:p>
      </dgm:t>
    </dgm:pt>
    <dgm:pt modelId="{59223A99-F251-49D5-A6DC-D937B402404F}" type="parTrans" cxnId="{F029029C-DC78-40FF-BD11-BB6AB0B774F2}">
      <dgm:prSet/>
      <dgm:spPr/>
      <dgm:t>
        <a:bodyPr/>
        <a:lstStyle/>
        <a:p>
          <a:endParaRPr lang="en-GB"/>
        </a:p>
      </dgm:t>
    </dgm:pt>
    <dgm:pt modelId="{1C773CB8-DB33-4D91-BA4B-9234B3D9A2AB}" type="sibTrans" cxnId="{F029029C-DC78-40FF-BD11-BB6AB0B774F2}">
      <dgm:prSet/>
      <dgm:spPr/>
      <dgm:t>
        <a:bodyPr/>
        <a:lstStyle/>
        <a:p>
          <a:endParaRPr lang="en-GB"/>
        </a:p>
      </dgm:t>
    </dgm:pt>
    <dgm:pt modelId="{92B9BBBB-B9F2-46C3-B85B-CBCF0F73545B}">
      <dgm:prSet phldrT="[Text]"/>
      <dgm:spPr/>
      <dgm:t>
        <a:bodyPr/>
        <a:lstStyle/>
        <a:p>
          <a:pPr algn="r" rtl="1"/>
          <a:r>
            <a:rPr lang="ar-EG" dirty="0" smtClean="0">
              <a:latin typeface="Arial" pitchFamily="34" charset="0"/>
              <a:cs typeface="Arial" pitchFamily="34" charset="0"/>
            </a:rPr>
            <a:t>الآراء هي بيانات رسمية حول أحكام الاتفاقية</a:t>
          </a:r>
          <a:endParaRPr lang="en-GB" dirty="0">
            <a:latin typeface="Arial" pitchFamily="34" charset="0"/>
            <a:cs typeface="Arial" pitchFamily="34" charset="0"/>
          </a:endParaRPr>
        </a:p>
      </dgm:t>
    </dgm:pt>
    <dgm:pt modelId="{800C361D-48B2-4159-9125-306A191D4057}" type="parTrans" cxnId="{0C748F8F-2347-43EF-8A1E-384FF07F248E}">
      <dgm:prSet/>
      <dgm:spPr/>
      <dgm:t>
        <a:bodyPr/>
        <a:lstStyle/>
        <a:p>
          <a:endParaRPr lang="en-GB"/>
        </a:p>
      </dgm:t>
    </dgm:pt>
    <dgm:pt modelId="{7E6A2DC6-A4BE-4CAA-AB0B-DA1244B3E11B}" type="sibTrans" cxnId="{0C748F8F-2347-43EF-8A1E-384FF07F248E}">
      <dgm:prSet/>
      <dgm:spPr/>
      <dgm:t>
        <a:bodyPr/>
        <a:lstStyle/>
        <a:p>
          <a:endParaRPr lang="en-GB"/>
        </a:p>
      </dgm:t>
    </dgm:pt>
    <dgm:pt modelId="{95988758-64DC-4BC1-87EE-1571EC7CCB17}">
      <dgm:prSet phldrT="[Text]"/>
      <dgm:spPr/>
      <dgm:t>
        <a:bodyPr/>
        <a:lstStyle/>
        <a:p>
          <a:pPr algn="r" rtl="1"/>
          <a:r>
            <a:rPr lang="ar-EG" dirty="0" smtClean="0">
              <a:latin typeface="Arial" pitchFamily="34" charset="0"/>
              <a:cs typeface="Arial" pitchFamily="34" charset="0"/>
            </a:rPr>
            <a:t>تقدِّم اللجنة آراءها وتوصياتها </a:t>
          </a:r>
          <a:endParaRPr lang="en-GB" dirty="0">
            <a:latin typeface="Arial" pitchFamily="34" charset="0"/>
            <a:cs typeface="Arial" pitchFamily="34" charset="0"/>
          </a:endParaRPr>
        </a:p>
      </dgm:t>
    </dgm:pt>
    <dgm:pt modelId="{4169DC72-DCBB-45B1-9A70-8B079126A98F}" type="sibTrans" cxnId="{FEDEF9DB-46B4-46F3-9AC6-7426135D0B31}">
      <dgm:prSet/>
      <dgm:spPr/>
      <dgm:t>
        <a:bodyPr/>
        <a:lstStyle/>
        <a:p>
          <a:endParaRPr lang="en-GB"/>
        </a:p>
      </dgm:t>
    </dgm:pt>
    <dgm:pt modelId="{CA23D4E9-7A8B-4489-BF3A-F42FB8FFE377}" type="parTrans" cxnId="{FEDEF9DB-46B4-46F3-9AC6-7426135D0B31}">
      <dgm:prSet/>
      <dgm:spPr/>
      <dgm:t>
        <a:bodyPr/>
        <a:lstStyle/>
        <a:p>
          <a:endParaRPr lang="en-GB"/>
        </a:p>
      </dgm:t>
    </dgm:pt>
    <dgm:pt modelId="{C10590B0-2462-49CE-8BE8-C9C1E4EEA910}" type="pres">
      <dgm:prSet presAssocID="{E781FEF8-F023-43C5-9778-5792532CA27C}" presName="linear" presStyleCnt="0">
        <dgm:presLayoutVars>
          <dgm:animLvl val="lvl"/>
          <dgm:resizeHandles val="exact"/>
        </dgm:presLayoutVars>
      </dgm:prSet>
      <dgm:spPr/>
      <dgm:t>
        <a:bodyPr/>
        <a:lstStyle/>
        <a:p>
          <a:endParaRPr lang="en-GB"/>
        </a:p>
      </dgm:t>
    </dgm:pt>
    <dgm:pt modelId="{FB75FAAE-294A-4A24-8295-51546AA2DAB0}" type="pres">
      <dgm:prSet presAssocID="{5298A829-52BB-452C-8D6C-5C67A08BF862}" presName="parentText" presStyleLbl="node1" presStyleIdx="0" presStyleCnt="2">
        <dgm:presLayoutVars>
          <dgm:chMax val="0"/>
          <dgm:bulletEnabled val="1"/>
        </dgm:presLayoutVars>
      </dgm:prSet>
      <dgm:spPr/>
      <dgm:t>
        <a:bodyPr/>
        <a:lstStyle/>
        <a:p>
          <a:endParaRPr lang="en-GB"/>
        </a:p>
      </dgm:t>
    </dgm:pt>
    <dgm:pt modelId="{2587E046-9EC7-40E0-9BEF-6B5B1FAD349B}" type="pres">
      <dgm:prSet presAssocID="{5298A829-52BB-452C-8D6C-5C67A08BF862}" presName="childText" presStyleLbl="revTx" presStyleIdx="0" presStyleCnt="2">
        <dgm:presLayoutVars>
          <dgm:bulletEnabled val="1"/>
        </dgm:presLayoutVars>
      </dgm:prSet>
      <dgm:spPr/>
      <dgm:t>
        <a:bodyPr/>
        <a:lstStyle/>
        <a:p>
          <a:endParaRPr lang="en-GB"/>
        </a:p>
      </dgm:t>
    </dgm:pt>
    <dgm:pt modelId="{E7D283F5-2550-4985-B172-DBB4498D2693}" type="pres">
      <dgm:prSet presAssocID="{AFC59E8D-826A-4734-A8B2-4631123AAC88}" presName="parentText" presStyleLbl="node1" presStyleIdx="1" presStyleCnt="2">
        <dgm:presLayoutVars>
          <dgm:chMax val="0"/>
          <dgm:bulletEnabled val="1"/>
        </dgm:presLayoutVars>
      </dgm:prSet>
      <dgm:spPr/>
      <dgm:t>
        <a:bodyPr/>
        <a:lstStyle/>
        <a:p>
          <a:endParaRPr lang="en-GB"/>
        </a:p>
      </dgm:t>
    </dgm:pt>
    <dgm:pt modelId="{DC080327-5F35-44B9-9CB4-E399AAC45820}" type="pres">
      <dgm:prSet presAssocID="{AFC59E8D-826A-4734-A8B2-4631123AAC88}" presName="childText" presStyleLbl="revTx" presStyleIdx="1" presStyleCnt="2">
        <dgm:presLayoutVars>
          <dgm:bulletEnabled val="1"/>
        </dgm:presLayoutVars>
      </dgm:prSet>
      <dgm:spPr/>
      <dgm:t>
        <a:bodyPr/>
        <a:lstStyle/>
        <a:p>
          <a:endParaRPr lang="en-GB"/>
        </a:p>
      </dgm:t>
    </dgm:pt>
  </dgm:ptLst>
  <dgm:cxnLst>
    <dgm:cxn modelId="{B1FCD796-FB37-438E-A597-274856393F15}" type="presOf" srcId="{76F9AD21-1946-4C68-88C1-3AB370BA32BA}" destId="{2587E046-9EC7-40E0-9BEF-6B5B1FAD349B}" srcOrd="0" destOrd="0" presId="urn:microsoft.com/office/officeart/2005/8/layout/vList2"/>
    <dgm:cxn modelId="{1EC23B8E-7BD6-4812-8999-C3FBC60E5D08}" srcId="{E781FEF8-F023-43C5-9778-5792532CA27C}" destId="{AFC59E8D-826A-4734-A8B2-4631123AAC88}" srcOrd="1" destOrd="0" parTransId="{9CEBC21F-EB3D-4A3B-BEAD-08CBCC0C1100}" sibTransId="{A4CE944A-BD63-4614-A8F9-70F9DA052AB4}"/>
    <dgm:cxn modelId="{CAF826BA-535E-4F22-8FA0-D76355858134}" srcId="{AFC59E8D-826A-4734-A8B2-4631123AAC88}" destId="{A9BFE880-59D7-4F19-A606-2AF6C818C019}" srcOrd="1" destOrd="0" parTransId="{EA8140C2-E8C5-4F9A-B102-8A23B97844B7}" sibTransId="{28D5B57B-EEA5-410F-890C-3E4672A33B91}"/>
    <dgm:cxn modelId="{FAC9124A-A475-4B4C-864B-5407D79FDEEC}" srcId="{5298A829-52BB-452C-8D6C-5C67A08BF862}" destId="{1268436A-8A84-4E91-929A-5F985E36F34D}" srcOrd="6" destOrd="0" parTransId="{F7322FE6-0904-43A2-8A68-A2CAEF169C7A}" sibTransId="{512E167E-E69C-4009-9B02-C2DBE87B5B13}"/>
    <dgm:cxn modelId="{FC83E238-4CF0-4BF4-8892-EE1733FFC1BB}" srcId="{5298A829-52BB-452C-8D6C-5C67A08BF862}" destId="{D264ED63-8A4D-498F-984E-15E35973E5A7}" srcOrd="2" destOrd="0" parTransId="{A1321F1B-1938-4A44-997F-08751C009689}" sibTransId="{04F1DAD4-BD78-44DB-8D91-AA1053B79758}"/>
    <dgm:cxn modelId="{CAD8A205-4ACA-47AB-861B-73E162DAB1B2}" type="presOf" srcId="{051F6471-D52B-4A39-98FE-A571B4523DA4}" destId="{2587E046-9EC7-40E0-9BEF-6B5B1FAD349B}" srcOrd="0" destOrd="5" presId="urn:microsoft.com/office/officeart/2005/8/layout/vList2"/>
    <dgm:cxn modelId="{AB0F7A34-0949-4720-8F8D-DE7BDCFEC1A5}" type="presOf" srcId="{5DB42CA4-9C8A-4E11-9D22-425437471431}" destId="{DC080327-5F35-44B9-9CB4-E399AAC45820}" srcOrd="0" destOrd="3" presId="urn:microsoft.com/office/officeart/2005/8/layout/vList2"/>
    <dgm:cxn modelId="{37070CB9-9CFA-468B-BE4D-EACD781665CA}" type="presOf" srcId="{F8D488C7-0117-4796-B059-91F1E118FD6F}" destId="{DC080327-5F35-44B9-9CB4-E399AAC45820}" srcOrd="0" destOrd="0" presId="urn:microsoft.com/office/officeart/2005/8/layout/vList2"/>
    <dgm:cxn modelId="{D74207E6-A2DD-4F7D-B442-D7DB07C24E89}" type="presOf" srcId="{5298A829-52BB-452C-8D6C-5C67A08BF862}" destId="{FB75FAAE-294A-4A24-8295-51546AA2DAB0}" srcOrd="0" destOrd="0" presId="urn:microsoft.com/office/officeart/2005/8/layout/vList2"/>
    <dgm:cxn modelId="{0C748F8F-2347-43EF-8A1E-384FF07F248E}" srcId="{5298A829-52BB-452C-8D6C-5C67A08BF862}" destId="{92B9BBBB-B9F2-46C3-B85B-CBCF0F73545B}" srcOrd="4" destOrd="0" parTransId="{800C361D-48B2-4159-9125-306A191D4057}" sibTransId="{7E6A2DC6-A4BE-4CAA-AB0B-DA1244B3E11B}"/>
    <dgm:cxn modelId="{4EF5C303-436E-4599-B574-9F4CBE3C20B3}" srcId="{5298A829-52BB-452C-8D6C-5C67A08BF862}" destId="{6DB2212E-70DB-4D9B-AA90-3EDF668D85A6}" srcOrd="1" destOrd="0" parTransId="{7821F46B-7733-4F61-A309-24A049B31386}" sibTransId="{37286118-825D-48E0-9433-12A2AE9DF331}"/>
    <dgm:cxn modelId="{E06AF874-8331-48D9-9FF4-D5C88B31A3FB}" type="presOf" srcId="{E8BD4BD2-C42A-4FD3-A44A-C1ECB0039BF7}" destId="{DC080327-5F35-44B9-9CB4-E399AAC45820}" srcOrd="0" destOrd="2" presId="urn:microsoft.com/office/officeart/2005/8/layout/vList2"/>
    <dgm:cxn modelId="{2F96B2EA-062D-42CD-BD09-73718B6866D2}" srcId="{AFC59E8D-826A-4734-A8B2-4631123AAC88}" destId="{E8BD4BD2-C42A-4FD3-A44A-C1ECB0039BF7}" srcOrd="2" destOrd="0" parTransId="{AEA6CA45-C889-40F3-85C3-76D20DDA2DE2}" sibTransId="{D7CFDEBC-F022-4B5B-A780-32CECCB25199}"/>
    <dgm:cxn modelId="{17EFA9BC-0ABE-401F-92FF-181188BB0BC7}" type="presOf" srcId="{1268436A-8A84-4E91-929A-5F985E36F34D}" destId="{2587E046-9EC7-40E0-9BEF-6B5B1FAD349B}" srcOrd="0" destOrd="6" presId="urn:microsoft.com/office/officeart/2005/8/layout/vList2"/>
    <dgm:cxn modelId="{7CFE39C4-F8F4-46EB-A1DB-675ECA3E43E6}" type="presOf" srcId="{E781FEF8-F023-43C5-9778-5792532CA27C}" destId="{C10590B0-2462-49CE-8BE8-C9C1E4EEA910}" srcOrd="0" destOrd="0" presId="urn:microsoft.com/office/officeart/2005/8/layout/vList2"/>
    <dgm:cxn modelId="{12A795E0-BAE3-4226-B2FC-45F1B1D18109}" type="presOf" srcId="{AFC59E8D-826A-4734-A8B2-4631123AAC88}" destId="{E7D283F5-2550-4985-B172-DBB4498D2693}" srcOrd="0" destOrd="0" presId="urn:microsoft.com/office/officeart/2005/8/layout/vList2"/>
    <dgm:cxn modelId="{F2255E69-7059-4D1C-A421-E82C1B5BAE66}" type="presOf" srcId="{6DB2212E-70DB-4D9B-AA90-3EDF668D85A6}" destId="{2587E046-9EC7-40E0-9BEF-6B5B1FAD349B}" srcOrd="0" destOrd="1" presId="urn:microsoft.com/office/officeart/2005/8/layout/vList2"/>
    <dgm:cxn modelId="{D40AE5F5-D71D-445B-A28E-FBED244868C9}" type="presOf" srcId="{95988758-64DC-4BC1-87EE-1571EC7CCB17}" destId="{2587E046-9EC7-40E0-9BEF-6B5B1FAD349B}" srcOrd="0" destOrd="3" presId="urn:microsoft.com/office/officeart/2005/8/layout/vList2"/>
    <dgm:cxn modelId="{F029029C-DC78-40FF-BD11-BB6AB0B774F2}" srcId="{5298A829-52BB-452C-8D6C-5C67A08BF862}" destId="{051F6471-D52B-4A39-98FE-A571B4523DA4}" srcOrd="5" destOrd="0" parTransId="{59223A99-F251-49D5-A6DC-D937B402404F}" sibTransId="{1C773CB8-DB33-4D91-BA4B-9234B3D9A2AB}"/>
    <dgm:cxn modelId="{49EA4678-FEED-49B5-8154-27AED6E5A5FB}" srcId="{E781FEF8-F023-43C5-9778-5792532CA27C}" destId="{5298A829-52BB-452C-8D6C-5C67A08BF862}" srcOrd="0" destOrd="0" parTransId="{D9DC8A58-52BC-4CB8-8F6D-32251CF61426}" sibTransId="{B10A92BF-47BD-44C5-8F03-C8B0B8F6E8C1}"/>
    <dgm:cxn modelId="{E5DF2ECD-40A2-4160-9120-8DA66CF9175B}" srcId="{AFC59E8D-826A-4734-A8B2-4631123AAC88}" destId="{5DB42CA4-9C8A-4E11-9D22-425437471431}" srcOrd="3" destOrd="0" parTransId="{1C4E3543-C6C5-4024-9600-BC4302E8F2E1}" sibTransId="{C79A27DC-EA61-477C-9D79-5CAC3641EED7}"/>
    <dgm:cxn modelId="{87AE630D-0B07-4C6B-9E38-FC8A464EBC57}" srcId="{5298A829-52BB-452C-8D6C-5C67A08BF862}" destId="{76F9AD21-1946-4C68-88C1-3AB370BA32BA}" srcOrd="0" destOrd="0" parTransId="{5CA59D7E-C441-483E-82DF-16A8D4702B49}" sibTransId="{727C7D44-3E81-4AEC-9D21-DA81F2A5BA48}"/>
    <dgm:cxn modelId="{6C04A3DC-D253-4EA1-AB10-15438D212DDF}" type="presOf" srcId="{A9BFE880-59D7-4F19-A606-2AF6C818C019}" destId="{DC080327-5F35-44B9-9CB4-E399AAC45820}" srcOrd="0" destOrd="1" presId="urn:microsoft.com/office/officeart/2005/8/layout/vList2"/>
    <dgm:cxn modelId="{FEDEF9DB-46B4-46F3-9AC6-7426135D0B31}" srcId="{5298A829-52BB-452C-8D6C-5C67A08BF862}" destId="{95988758-64DC-4BC1-87EE-1571EC7CCB17}" srcOrd="3" destOrd="0" parTransId="{CA23D4E9-7A8B-4489-BF3A-F42FB8FFE377}" sibTransId="{4169DC72-DCBB-45B1-9A70-8B079126A98F}"/>
    <dgm:cxn modelId="{D469B022-1352-4285-9A5F-2E7B44707006}" srcId="{AFC59E8D-826A-4734-A8B2-4631123AAC88}" destId="{F8D488C7-0117-4796-B059-91F1E118FD6F}" srcOrd="0" destOrd="0" parTransId="{8F46D01E-1E37-4DE4-B67D-E3CC2A38EE46}" sibTransId="{BB47727D-487B-493C-BE58-A93DB0C93EBE}"/>
    <dgm:cxn modelId="{2085FA31-32D9-45CB-B990-1D227EF6C652}" type="presOf" srcId="{D264ED63-8A4D-498F-984E-15E35973E5A7}" destId="{2587E046-9EC7-40E0-9BEF-6B5B1FAD349B}" srcOrd="0" destOrd="2" presId="urn:microsoft.com/office/officeart/2005/8/layout/vList2"/>
    <dgm:cxn modelId="{6ECCDFD0-B2F1-49DD-B4E3-C4FBA460733C}" type="presOf" srcId="{92B9BBBB-B9F2-46C3-B85B-CBCF0F73545B}" destId="{2587E046-9EC7-40E0-9BEF-6B5B1FAD349B}" srcOrd="0" destOrd="4" presId="urn:microsoft.com/office/officeart/2005/8/layout/vList2"/>
    <dgm:cxn modelId="{591FEDAA-F44C-4B9F-B71E-1291646E9106}" type="presParOf" srcId="{C10590B0-2462-49CE-8BE8-C9C1E4EEA910}" destId="{FB75FAAE-294A-4A24-8295-51546AA2DAB0}" srcOrd="0" destOrd="0" presId="urn:microsoft.com/office/officeart/2005/8/layout/vList2"/>
    <dgm:cxn modelId="{DCFBAF1F-6FF5-45EA-AC99-51FE209B8952}" type="presParOf" srcId="{C10590B0-2462-49CE-8BE8-C9C1E4EEA910}" destId="{2587E046-9EC7-40E0-9BEF-6B5B1FAD349B}" srcOrd="1" destOrd="0" presId="urn:microsoft.com/office/officeart/2005/8/layout/vList2"/>
    <dgm:cxn modelId="{C5520EF5-1CBF-46CA-9642-E76FED76F691}" type="presParOf" srcId="{C10590B0-2462-49CE-8BE8-C9C1E4EEA910}" destId="{E7D283F5-2550-4985-B172-DBB4498D2693}" srcOrd="2" destOrd="0" presId="urn:microsoft.com/office/officeart/2005/8/layout/vList2"/>
    <dgm:cxn modelId="{D2EAF2E7-C77C-426E-BE47-A49E3952C1EB}" type="presParOf" srcId="{C10590B0-2462-49CE-8BE8-C9C1E4EEA910}" destId="{DC080327-5F35-44B9-9CB4-E399AAC45820}"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132689-DD09-4A29-8F22-3ADA2E3AF8D3}"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5A2E4E74-D0BE-425B-BDF2-B0D43346A077}">
      <dgm:prSet phldrT="[Text]"/>
      <dgm:spPr>
        <a:solidFill>
          <a:srgbClr val="002060"/>
        </a:solidFill>
      </dgm:spPr>
      <dgm:t>
        <a:bodyPr/>
        <a:lstStyle/>
        <a:p>
          <a:r>
            <a:rPr lang="ar-EG" b="1" dirty="0" smtClean="0">
              <a:latin typeface="Arial" pitchFamily="34" charset="0"/>
              <a:cs typeface="Arial" pitchFamily="34" charset="0"/>
            </a:rPr>
            <a:t>نشر الآراء</a:t>
          </a:r>
          <a:endParaRPr lang="en-GB" b="1" dirty="0">
            <a:latin typeface="Arial" pitchFamily="34" charset="0"/>
            <a:cs typeface="Arial" pitchFamily="34" charset="0"/>
          </a:endParaRPr>
        </a:p>
      </dgm:t>
    </dgm:pt>
    <dgm:pt modelId="{A75D82D9-4376-43BF-98EB-88E429B9D512}" type="parTrans" cxnId="{0B90056C-8C67-4735-A5ED-699B6F5663B6}">
      <dgm:prSet/>
      <dgm:spPr/>
      <dgm:t>
        <a:bodyPr/>
        <a:lstStyle/>
        <a:p>
          <a:endParaRPr lang="en-GB"/>
        </a:p>
      </dgm:t>
    </dgm:pt>
    <dgm:pt modelId="{E646D825-D5B3-486E-8A54-90DCD15270CB}" type="sibTrans" cxnId="{0B90056C-8C67-4735-A5ED-699B6F5663B6}">
      <dgm:prSet/>
      <dgm:spPr/>
      <dgm:t>
        <a:bodyPr/>
        <a:lstStyle/>
        <a:p>
          <a:endParaRPr lang="en-GB"/>
        </a:p>
      </dgm:t>
    </dgm:pt>
    <dgm:pt modelId="{F16EF783-7F87-4D9F-90DB-E9A66AD74D45}">
      <dgm:prSet phldrT="[Text]"/>
      <dgm:spPr>
        <a:solidFill>
          <a:srgbClr val="7030A0"/>
        </a:solidFill>
      </dgm:spPr>
      <dgm:t>
        <a:bodyPr/>
        <a:lstStyle/>
        <a:p>
          <a:r>
            <a:rPr lang="ar-EG" b="1" dirty="0" smtClean="0">
              <a:latin typeface="Arial" pitchFamily="34" charset="0"/>
              <a:cs typeface="Arial" pitchFamily="34" charset="0"/>
            </a:rPr>
            <a:t>تتاح للدولة مهلة 6 أشهر لتقديم تقرير</a:t>
          </a:r>
          <a:endParaRPr lang="en-GB" b="1" dirty="0">
            <a:latin typeface="Arial" pitchFamily="34" charset="0"/>
            <a:cs typeface="Arial" pitchFamily="34" charset="0"/>
          </a:endParaRPr>
        </a:p>
      </dgm:t>
    </dgm:pt>
    <dgm:pt modelId="{ADA97FE4-794A-41E7-A9A8-8A5557C447A0}" type="parTrans" cxnId="{8F8CE1AB-F79E-4554-B970-79B5C44D119B}">
      <dgm:prSet/>
      <dgm:spPr/>
      <dgm:t>
        <a:bodyPr/>
        <a:lstStyle/>
        <a:p>
          <a:endParaRPr lang="en-GB"/>
        </a:p>
      </dgm:t>
    </dgm:pt>
    <dgm:pt modelId="{7784B105-6B6C-452B-ADDD-6A5409A3BBA2}" type="sibTrans" cxnId="{8F8CE1AB-F79E-4554-B970-79B5C44D119B}">
      <dgm:prSet/>
      <dgm:spPr/>
      <dgm:t>
        <a:bodyPr/>
        <a:lstStyle/>
        <a:p>
          <a:endParaRPr lang="en-GB"/>
        </a:p>
      </dgm:t>
    </dgm:pt>
    <dgm:pt modelId="{B2FAA0AD-C2CC-41B9-904E-ACD10C2FA101}">
      <dgm:prSet phldrT="[Text]"/>
      <dgm:spPr>
        <a:solidFill>
          <a:srgbClr val="00B0F0"/>
        </a:solidFill>
      </dgm:spPr>
      <dgm:t>
        <a:bodyPr/>
        <a:lstStyle/>
        <a:p>
          <a:r>
            <a:rPr lang="ar-EG" b="1" dirty="0" smtClean="0">
              <a:latin typeface="Arial" pitchFamily="34" charset="0"/>
              <a:cs typeface="Arial" pitchFamily="34" charset="0"/>
            </a:rPr>
            <a:t>للجنة أن تلتمس مزيداً من المعلومات</a:t>
          </a:r>
          <a:endParaRPr lang="en-GB" b="1" dirty="0">
            <a:latin typeface="Arial" pitchFamily="34" charset="0"/>
            <a:cs typeface="Arial" pitchFamily="34" charset="0"/>
          </a:endParaRPr>
        </a:p>
      </dgm:t>
    </dgm:pt>
    <dgm:pt modelId="{08CB1D31-5482-411D-87DC-AB81D2A032FC}" type="parTrans" cxnId="{4CABFA09-F117-46B9-A2E4-F53DE1D49839}">
      <dgm:prSet/>
      <dgm:spPr/>
      <dgm:t>
        <a:bodyPr/>
        <a:lstStyle/>
        <a:p>
          <a:endParaRPr lang="en-GB"/>
        </a:p>
      </dgm:t>
    </dgm:pt>
    <dgm:pt modelId="{D6F7CC6D-B669-4FF4-9BEC-A8BFF3A82478}" type="sibTrans" cxnId="{4CABFA09-F117-46B9-A2E4-F53DE1D49839}">
      <dgm:prSet/>
      <dgm:spPr/>
      <dgm:t>
        <a:bodyPr/>
        <a:lstStyle/>
        <a:p>
          <a:endParaRPr lang="en-GB"/>
        </a:p>
      </dgm:t>
    </dgm:pt>
    <dgm:pt modelId="{01E4E68C-E503-45BA-8B5C-3AB2D2FBAEBF}">
      <dgm:prSet/>
      <dgm:spPr>
        <a:solidFill>
          <a:srgbClr val="92D050"/>
        </a:solidFill>
      </dgm:spPr>
      <dgm:t>
        <a:bodyPr/>
        <a:lstStyle/>
        <a:p>
          <a:r>
            <a:rPr lang="ar-EG" b="1" dirty="0" smtClean="0">
              <a:latin typeface="Arial" pitchFamily="34" charset="0"/>
              <a:cs typeface="Arial" pitchFamily="34" charset="0"/>
            </a:rPr>
            <a:t>يتعيَّن على الدولة أن تُبلِّغ في تقريرها الدوري التالي</a:t>
          </a:r>
          <a:endParaRPr lang="en-GB" b="1" dirty="0">
            <a:latin typeface="Arial" pitchFamily="34" charset="0"/>
            <a:cs typeface="Arial" pitchFamily="34" charset="0"/>
          </a:endParaRPr>
        </a:p>
      </dgm:t>
    </dgm:pt>
    <dgm:pt modelId="{9B956D51-EC64-4539-BE27-44C9EC3388DE}" type="parTrans" cxnId="{D03F57EE-734A-4E22-903F-F912AD67D4CA}">
      <dgm:prSet/>
      <dgm:spPr/>
      <dgm:t>
        <a:bodyPr/>
        <a:lstStyle/>
        <a:p>
          <a:endParaRPr lang="en-GB"/>
        </a:p>
      </dgm:t>
    </dgm:pt>
    <dgm:pt modelId="{EBAD0D94-785B-442D-98D7-F69E41575616}" type="sibTrans" cxnId="{D03F57EE-734A-4E22-903F-F912AD67D4CA}">
      <dgm:prSet/>
      <dgm:spPr/>
      <dgm:t>
        <a:bodyPr/>
        <a:lstStyle/>
        <a:p>
          <a:endParaRPr lang="en-GB"/>
        </a:p>
      </dgm:t>
    </dgm:pt>
    <dgm:pt modelId="{AB333D6B-2402-4F78-AFE8-B71AC8111AA2}" type="pres">
      <dgm:prSet presAssocID="{22132689-DD09-4A29-8F22-3ADA2E3AF8D3}" presName="Name0" presStyleCnt="0">
        <dgm:presLayoutVars>
          <dgm:dir val="rev"/>
          <dgm:resizeHandles val="exact"/>
        </dgm:presLayoutVars>
      </dgm:prSet>
      <dgm:spPr/>
      <dgm:t>
        <a:bodyPr/>
        <a:lstStyle/>
        <a:p>
          <a:endParaRPr lang="en-GB"/>
        </a:p>
      </dgm:t>
    </dgm:pt>
    <dgm:pt modelId="{43A1B427-5432-4B42-B4A4-76B36DC1C86B}" type="pres">
      <dgm:prSet presAssocID="{5A2E4E74-D0BE-425B-BDF2-B0D43346A077}" presName="node" presStyleLbl="node1" presStyleIdx="0" presStyleCnt="4">
        <dgm:presLayoutVars>
          <dgm:bulletEnabled val="1"/>
        </dgm:presLayoutVars>
      </dgm:prSet>
      <dgm:spPr/>
      <dgm:t>
        <a:bodyPr/>
        <a:lstStyle/>
        <a:p>
          <a:endParaRPr lang="en-GB"/>
        </a:p>
      </dgm:t>
    </dgm:pt>
    <dgm:pt modelId="{F2F30FD9-1473-403F-AF4D-B3516BDE1B8E}" type="pres">
      <dgm:prSet presAssocID="{E646D825-D5B3-486E-8A54-90DCD15270CB}" presName="sibTrans" presStyleLbl="sibTrans2D1" presStyleIdx="0" presStyleCnt="3"/>
      <dgm:spPr/>
      <dgm:t>
        <a:bodyPr/>
        <a:lstStyle/>
        <a:p>
          <a:endParaRPr lang="en-GB"/>
        </a:p>
      </dgm:t>
    </dgm:pt>
    <dgm:pt modelId="{3E3F6565-FF3A-483D-88DE-D7AB721057ED}" type="pres">
      <dgm:prSet presAssocID="{E646D825-D5B3-486E-8A54-90DCD15270CB}" presName="connectorText" presStyleLbl="sibTrans2D1" presStyleIdx="0" presStyleCnt="3"/>
      <dgm:spPr/>
      <dgm:t>
        <a:bodyPr/>
        <a:lstStyle/>
        <a:p>
          <a:endParaRPr lang="en-GB"/>
        </a:p>
      </dgm:t>
    </dgm:pt>
    <dgm:pt modelId="{CA1D6F77-0A5D-45E8-B0F2-34422D2906DE}" type="pres">
      <dgm:prSet presAssocID="{F16EF783-7F87-4D9F-90DB-E9A66AD74D45}" presName="node" presStyleLbl="node1" presStyleIdx="1" presStyleCnt="4">
        <dgm:presLayoutVars>
          <dgm:bulletEnabled val="1"/>
        </dgm:presLayoutVars>
      </dgm:prSet>
      <dgm:spPr/>
      <dgm:t>
        <a:bodyPr/>
        <a:lstStyle/>
        <a:p>
          <a:endParaRPr lang="en-GB"/>
        </a:p>
      </dgm:t>
    </dgm:pt>
    <dgm:pt modelId="{5AC8847A-DC85-4528-96A0-D125BD567220}" type="pres">
      <dgm:prSet presAssocID="{7784B105-6B6C-452B-ADDD-6A5409A3BBA2}" presName="sibTrans" presStyleLbl="sibTrans2D1" presStyleIdx="1" presStyleCnt="3"/>
      <dgm:spPr/>
      <dgm:t>
        <a:bodyPr/>
        <a:lstStyle/>
        <a:p>
          <a:endParaRPr lang="en-GB"/>
        </a:p>
      </dgm:t>
    </dgm:pt>
    <dgm:pt modelId="{9DBC9018-DAF7-48B3-9FD0-2CCE3C07D1DF}" type="pres">
      <dgm:prSet presAssocID="{7784B105-6B6C-452B-ADDD-6A5409A3BBA2}" presName="connectorText" presStyleLbl="sibTrans2D1" presStyleIdx="1" presStyleCnt="3"/>
      <dgm:spPr/>
      <dgm:t>
        <a:bodyPr/>
        <a:lstStyle/>
        <a:p>
          <a:endParaRPr lang="en-GB"/>
        </a:p>
      </dgm:t>
    </dgm:pt>
    <dgm:pt modelId="{8DACFAD4-4AFD-47E7-A616-7FA72EEEE8CC}" type="pres">
      <dgm:prSet presAssocID="{B2FAA0AD-C2CC-41B9-904E-ACD10C2FA101}" presName="node" presStyleLbl="node1" presStyleIdx="2" presStyleCnt="4">
        <dgm:presLayoutVars>
          <dgm:bulletEnabled val="1"/>
        </dgm:presLayoutVars>
      </dgm:prSet>
      <dgm:spPr/>
      <dgm:t>
        <a:bodyPr/>
        <a:lstStyle/>
        <a:p>
          <a:endParaRPr lang="en-GB"/>
        </a:p>
      </dgm:t>
    </dgm:pt>
    <dgm:pt modelId="{F0177A61-B600-4B92-B054-54E135EB3DEB}" type="pres">
      <dgm:prSet presAssocID="{D6F7CC6D-B669-4FF4-9BEC-A8BFF3A82478}" presName="sibTrans" presStyleLbl="sibTrans2D1" presStyleIdx="2" presStyleCnt="3"/>
      <dgm:spPr/>
      <dgm:t>
        <a:bodyPr/>
        <a:lstStyle/>
        <a:p>
          <a:endParaRPr lang="en-GB"/>
        </a:p>
      </dgm:t>
    </dgm:pt>
    <dgm:pt modelId="{8B11E929-075E-43B3-96E8-C7247092F1FF}" type="pres">
      <dgm:prSet presAssocID="{D6F7CC6D-B669-4FF4-9BEC-A8BFF3A82478}" presName="connectorText" presStyleLbl="sibTrans2D1" presStyleIdx="2" presStyleCnt="3"/>
      <dgm:spPr/>
      <dgm:t>
        <a:bodyPr/>
        <a:lstStyle/>
        <a:p>
          <a:endParaRPr lang="en-GB"/>
        </a:p>
      </dgm:t>
    </dgm:pt>
    <dgm:pt modelId="{09FC54BE-C33B-4C33-8215-82590D9B0E02}" type="pres">
      <dgm:prSet presAssocID="{01E4E68C-E503-45BA-8B5C-3AB2D2FBAEBF}" presName="node" presStyleLbl="node1" presStyleIdx="3" presStyleCnt="4">
        <dgm:presLayoutVars>
          <dgm:bulletEnabled val="1"/>
        </dgm:presLayoutVars>
      </dgm:prSet>
      <dgm:spPr/>
      <dgm:t>
        <a:bodyPr/>
        <a:lstStyle/>
        <a:p>
          <a:endParaRPr lang="en-GB"/>
        </a:p>
      </dgm:t>
    </dgm:pt>
  </dgm:ptLst>
  <dgm:cxnLst>
    <dgm:cxn modelId="{BC8B95DB-C944-4E88-BC09-F3AB9EAFE7C6}" type="presOf" srcId="{E646D825-D5B3-486E-8A54-90DCD15270CB}" destId="{F2F30FD9-1473-403F-AF4D-B3516BDE1B8E}" srcOrd="0" destOrd="0" presId="urn:microsoft.com/office/officeart/2005/8/layout/process1"/>
    <dgm:cxn modelId="{23CA22C0-FF2E-46F2-AF4A-7308871B2A81}" type="presOf" srcId="{E646D825-D5B3-486E-8A54-90DCD15270CB}" destId="{3E3F6565-FF3A-483D-88DE-D7AB721057ED}" srcOrd="1" destOrd="0" presId="urn:microsoft.com/office/officeart/2005/8/layout/process1"/>
    <dgm:cxn modelId="{B588B676-48D5-4BB3-84D3-650FE0452D11}" type="presOf" srcId="{5A2E4E74-D0BE-425B-BDF2-B0D43346A077}" destId="{43A1B427-5432-4B42-B4A4-76B36DC1C86B}" srcOrd="0" destOrd="0" presId="urn:microsoft.com/office/officeart/2005/8/layout/process1"/>
    <dgm:cxn modelId="{4CABFA09-F117-46B9-A2E4-F53DE1D49839}" srcId="{22132689-DD09-4A29-8F22-3ADA2E3AF8D3}" destId="{B2FAA0AD-C2CC-41B9-904E-ACD10C2FA101}" srcOrd="2" destOrd="0" parTransId="{08CB1D31-5482-411D-87DC-AB81D2A032FC}" sibTransId="{D6F7CC6D-B669-4FF4-9BEC-A8BFF3A82478}"/>
    <dgm:cxn modelId="{D787521A-8413-4A54-AA8C-D9391A58C8C2}" type="presOf" srcId="{D6F7CC6D-B669-4FF4-9BEC-A8BFF3A82478}" destId="{8B11E929-075E-43B3-96E8-C7247092F1FF}" srcOrd="1" destOrd="0" presId="urn:microsoft.com/office/officeart/2005/8/layout/process1"/>
    <dgm:cxn modelId="{92C99320-BB24-4A4D-B76C-21F46FB064C8}" type="presOf" srcId="{F16EF783-7F87-4D9F-90DB-E9A66AD74D45}" destId="{CA1D6F77-0A5D-45E8-B0F2-34422D2906DE}" srcOrd="0" destOrd="0" presId="urn:microsoft.com/office/officeart/2005/8/layout/process1"/>
    <dgm:cxn modelId="{6450F024-D798-4E61-9F6A-4B20D0E504EE}" type="presOf" srcId="{D6F7CC6D-B669-4FF4-9BEC-A8BFF3A82478}" destId="{F0177A61-B600-4B92-B054-54E135EB3DEB}" srcOrd="0" destOrd="0" presId="urn:microsoft.com/office/officeart/2005/8/layout/process1"/>
    <dgm:cxn modelId="{BA15922A-DAF0-4642-AFC4-6EBC34001C74}" type="presOf" srcId="{22132689-DD09-4A29-8F22-3ADA2E3AF8D3}" destId="{AB333D6B-2402-4F78-AFE8-B71AC8111AA2}" srcOrd="0" destOrd="0" presId="urn:microsoft.com/office/officeart/2005/8/layout/process1"/>
    <dgm:cxn modelId="{0B90056C-8C67-4735-A5ED-699B6F5663B6}" srcId="{22132689-DD09-4A29-8F22-3ADA2E3AF8D3}" destId="{5A2E4E74-D0BE-425B-BDF2-B0D43346A077}" srcOrd="0" destOrd="0" parTransId="{A75D82D9-4376-43BF-98EB-88E429B9D512}" sibTransId="{E646D825-D5B3-486E-8A54-90DCD15270CB}"/>
    <dgm:cxn modelId="{D03F57EE-734A-4E22-903F-F912AD67D4CA}" srcId="{22132689-DD09-4A29-8F22-3ADA2E3AF8D3}" destId="{01E4E68C-E503-45BA-8B5C-3AB2D2FBAEBF}" srcOrd="3" destOrd="0" parTransId="{9B956D51-EC64-4539-BE27-44C9EC3388DE}" sibTransId="{EBAD0D94-785B-442D-98D7-F69E41575616}"/>
    <dgm:cxn modelId="{780FE50B-F6BD-4604-AE1E-73B74D67A32A}" type="presOf" srcId="{B2FAA0AD-C2CC-41B9-904E-ACD10C2FA101}" destId="{8DACFAD4-4AFD-47E7-A616-7FA72EEEE8CC}" srcOrd="0" destOrd="0" presId="urn:microsoft.com/office/officeart/2005/8/layout/process1"/>
    <dgm:cxn modelId="{61390242-BA57-49BB-97C8-7CF7E7661B93}" type="presOf" srcId="{7784B105-6B6C-452B-ADDD-6A5409A3BBA2}" destId="{9DBC9018-DAF7-48B3-9FD0-2CCE3C07D1DF}" srcOrd="1" destOrd="0" presId="urn:microsoft.com/office/officeart/2005/8/layout/process1"/>
    <dgm:cxn modelId="{4E7A92F8-1425-4EAA-8C30-492BDCE7D3D1}" type="presOf" srcId="{01E4E68C-E503-45BA-8B5C-3AB2D2FBAEBF}" destId="{09FC54BE-C33B-4C33-8215-82590D9B0E02}" srcOrd="0" destOrd="0" presId="urn:microsoft.com/office/officeart/2005/8/layout/process1"/>
    <dgm:cxn modelId="{8F8CE1AB-F79E-4554-B970-79B5C44D119B}" srcId="{22132689-DD09-4A29-8F22-3ADA2E3AF8D3}" destId="{F16EF783-7F87-4D9F-90DB-E9A66AD74D45}" srcOrd="1" destOrd="0" parTransId="{ADA97FE4-794A-41E7-A9A8-8A5557C447A0}" sibTransId="{7784B105-6B6C-452B-ADDD-6A5409A3BBA2}"/>
    <dgm:cxn modelId="{8C2975C6-27DC-4DEF-A89A-4E61E9E2E3C0}" type="presOf" srcId="{7784B105-6B6C-452B-ADDD-6A5409A3BBA2}" destId="{5AC8847A-DC85-4528-96A0-D125BD567220}" srcOrd="0" destOrd="0" presId="urn:microsoft.com/office/officeart/2005/8/layout/process1"/>
    <dgm:cxn modelId="{41689CF0-B1ED-401D-A524-8B78B3F96E1E}" type="presParOf" srcId="{AB333D6B-2402-4F78-AFE8-B71AC8111AA2}" destId="{43A1B427-5432-4B42-B4A4-76B36DC1C86B}" srcOrd="0" destOrd="0" presId="urn:microsoft.com/office/officeart/2005/8/layout/process1"/>
    <dgm:cxn modelId="{8EEC55C8-5B7A-4C6D-BC76-32A6491C16EC}" type="presParOf" srcId="{AB333D6B-2402-4F78-AFE8-B71AC8111AA2}" destId="{F2F30FD9-1473-403F-AF4D-B3516BDE1B8E}" srcOrd="1" destOrd="0" presId="urn:microsoft.com/office/officeart/2005/8/layout/process1"/>
    <dgm:cxn modelId="{60216110-661D-4240-A7CE-B6AD98D0A49A}" type="presParOf" srcId="{F2F30FD9-1473-403F-AF4D-B3516BDE1B8E}" destId="{3E3F6565-FF3A-483D-88DE-D7AB721057ED}" srcOrd="0" destOrd="0" presId="urn:microsoft.com/office/officeart/2005/8/layout/process1"/>
    <dgm:cxn modelId="{3442705B-6674-4EB4-B0C5-F14B7D6ABE1D}" type="presParOf" srcId="{AB333D6B-2402-4F78-AFE8-B71AC8111AA2}" destId="{CA1D6F77-0A5D-45E8-B0F2-34422D2906DE}" srcOrd="2" destOrd="0" presId="urn:microsoft.com/office/officeart/2005/8/layout/process1"/>
    <dgm:cxn modelId="{3797A7CC-4257-4693-88F2-0D761C4CFD25}" type="presParOf" srcId="{AB333D6B-2402-4F78-AFE8-B71AC8111AA2}" destId="{5AC8847A-DC85-4528-96A0-D125BD567220}" srcOrd="3" destOrd="0" presId="urn:microsoft.com/office/officeart/2005/8/layout/process1"/>
    <dgm:cxn modelId="{73ABD21B-61D0-4AA9-B11E-066B33FDCFE7}" type="presParOf" srcId="{5AC8847A-DC85-4528-96A0-D125BD567220}" destId="{9DBC9018-DAF7-48B3-9FD0-2CCE3C07D1DF}" srcOrd="0" destOrd="0" presId="urn:microsoft.com/office/officeart/2005/8/layout/process1"/>
    <dgm:cxn modelId="{80503A5A-547E-4847-BCAA-559F5B74A0D1}" type="presParOf" srcId="{AB333D6B-2402-4F78-AFE8-B71AC8111AA2}" destId="{8DACFAD4-4AFD-47E7-A616-7FA72EEEE8CC}" srcOrd="4" destOrd="0" presId="urn:microsoft.com/office/officeart/2005/8/layout/process1"/>
    <dgm:cxn modelId="{3F5A3C1B-C316-41F2-8A26-2E53CBB46803}" type="presParOf" srcId="{AB333D6B-2402-4F78-AFE8-B71AC8111AA2}" destId="{F0177A61-B600-4B92-B054-54E135EB3DEB}" srcOrd="5" destOrd="0" presId="urn:microsoft.com/office/officeart/2005/8/layout/process1"/>
    <dgm:cxn modelId="{09ABB340-E6B0-4799-B266-DB69639D92F7}" type="presParOf" srcId="{F0177A61-B600-4B92-B054-54E135EB3DEB}" destId="{8B11E929-075E-43B3-96E8-C7247092F1FF}" srcOrd="0" destOrd="0" presId="urn:microsoft.com/office/officeart/2005/8/layout/process1"/>
    <dgm:cxn modelId="{420162A2-1F29-47D2-A76D-0FE9C9240563}" type="presParOf" srcId="{AB333D6B-2402-4F78-AFE8-B71AC8111AA2}" destId="{09FC54BE-C33B-4C33-8215-82590D9B0E02}"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897B63B-8E15-4277-B69A-25F412095FC9}"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GB"/>
        </a:p>
      </dgm:t>
    </dgm:pt>
    <dgm:pt modelId="{781C336F-8EB1-4EDE-89E2-D43532287604}">
      <dgm:prSet phldrT="[Text]"/>
      <dgm:spPr>
        <a:solidFill>
          <a:srgbClr val="00B0F0"/>
        </a:solidFill>
      </dgm:spPr>
      <dgm:t>
        <a:bodyPr/>
        <a:lstStyle/>
        <a:p>
          <a:r>
            <a:rPr lang="ar-SA" dirty="0" smtClean="0"/>
            <a:t>تلقي معلومات </a:t>
          </a:r>
          <a:r>
            <a:rPr lang="ar-SA" smtClean="0"/>
            <a:t>موثوقة بوقوع </a:t>
          </a:r>
          <a:r>
            <a:rPr lang="ar-SA" dirty="0" smtClean="0"/>
            <a:t>انتهاكات جسيمة أو منتظمة</a:t>
          </a:r>
          <a:endParaRPr lang="en-GB" dirty="0"/>
        </a:p>
      </dgm:t>
    </dgm:pt>
    <dgm:pt modelId="{636C987D-D7E3-42A8-94B7-AE5F5B9A69A8}" type="parTrans" cxnId="{7AC3F11B-20A2-4A32-B2FB-7009F2061B74}">
      <dgm:prSet/>
      <dgm:spPr/>
      <dgm:t>
        <a:bodyPr/>
        <a:lstStyle/>
        <a:p>
          <a:endParaRPr lang="en-GB"/>
        </a:p>
      </dgm:t>
    </dgm:pt>
    <dgm:pt modelId="{CBF8F1B0-47E3-4AEF-B575-4EC871810125}" type="sibTrans" cxnId="{7AC3F11B-20A2-4A32-B2FB-7009F2061B74}">
      <dgm:prSet/>
      <dgm:spPr/>
      <dgm:t>
        <a:bodyPr/>
        <a:lstStyle/>
        <a:p>
          <a:endParaRPr lang="en-GB"/>
        </a:p>
      </dgm:t>
    </dgm:pt>
    <dgm:pt modelId="{B5751FBD-0A56-4DCD-BAD1-51AB0BF076FB}">
      <dgm:prSet phldrT="[Text]"/>
      <dgm:spPr>
        <a:solidFill>
          <a:srgbClr val="FFC000"/>
        </a:solidFill>
      </dgm:spPr>
      <dgm:t>
        <a:bodyPr/>
        <a:lstStyle/>
        <a:p>
          <a:r>
            <a:rPr lang="ar-SA" dirty="0" smtClean="0"/>
            <a:t>دعوة الدولة الطرف إلى التعاون</a:t>
          </a:r>
          <a:endParaRPr lang="en-GB" dirty="0"/>
        </a:p>
      </dgm:t>
    </dgm:pt>
    <dgm:pt modelId="{5E161429-5826-4E2A-9B39-A00E568406EB}" type="parTrans" cxnId="{974E23D8-B44B-4C20-8ED1-93BA1AE8129C}">
      <dgm:prSet/>
      <dgm:spPr/>
      <dgm:t>
        <a:bodyPr/>
        <a:lstStyle/>
        <a:p>
          <a:endParaRPr lang="en-GB"/>
        </a:p>
      </dgm:t>
    </dgm:pt>
    <dgm:pt modelId="{8A7C504E-D9A7-4237-9C1D-947B5BE15C0D}" type="sibTrans" cxnId="{974E23D8-B44B-4C20-8ED1-93BA1AE8129C}">
      <dgm:prSet/>
      <dgm:spPr/>
      <dgm:t>
        <a:bodyPr/>
        <a:lstStyle/>
        <a:p>
          <a:endParaRPr lang="en-GB"/>
        </a:p>
      </dgm:t>
    </dgm:pt>
    <dgm:pt modelId="{8130D102-5EE7-409F-B0BF-0C73B6FDBF97}">
      <dgm:prSet phldrT="[Text]"/>
      <dgm:spPr>
        <a:solidFill>
          <a:srgbClr val="92D050"/>
        </a:solidFill>
      </dgm:spPr>
      <dgm:t>
        <a:bodyPr/>
        <a:lstStyle/>
        <a:p>
          <a:r>
            <a:rPr lang="ar-SA" dirty="0" smtClean="0"/>
            <a:t>تعيين عضو أو أكثر من أعضاء اللجنة لإجراء تحقيق</a:t>
          </a:r>
          <a:endParaRPr lang="en-GB" dirty="0"/>
        </a:p>
      </dgm:t>
    </dgm:pt>
    <dgm:pt modelId="{CF4D3662-A3A7-40BA-9BDA-14E48EDF4416}" type="parTrans" cxnId="{2848EB97-9C46-479E-BCBA-85E2228B44F4}">
      <dgm:prSet/>
      <dgm:spPr/>
      <dgm:t>
        <a:bodyPr/>
        <a:lstStyle/>
        <a:p>
          <a:endParaRPr lang="en-GB"/>
        </a:p>
      </dgm:t>
    </dgm:pt>
    <dgm:pt modelId="{4030CBBF-9F3F-4612-9209-B88AEC181496}" type="sibTrans" cxnId="{2848EB97-9C46-479E-BCBA-85E2228B44F4}">
      <dgm:prSet/>
      <dgm:spPr/>
      <dgm:t>
        <a:bodyPr/>
        <a:lstStyle/>
        <a:p>
          <a:endParaRPr lang="en-GB"/>
        </a:p>
      </dgm:t>
    </dgm:pt>
    <dgm:pt modelId="{CDDA1BCC-D724-40C7-B9B2-EE28CA37B8DD}">
      <dgm:prSet phldrT="[Text]"/>
      <dgm:spPr>
        <a:solidFill>
          <a:schemeClr val="accent4">
            <a:lumMod val="60000"/>
            <a:lumOff val="40000"/>
          </a:schemeClr>
        </a:solidFill>
      </dgm:spPr>
      <dgm:t>
        <a:bodyPr/>
        <a:lstStyle/>
        <a:p>
          <a:r>
            <a:rPr lang="ar-SA" dirty="0" smtClean="0"/>
            <a:t>زيارة قطرية إذا وافقت الدولة</a:t>
          </a:r>
          <a:endParaRPr lang="en-GB" dirty="0"/>
        </a:p>
      </dgm:t>
    </dgm:pt>
    <dgm:pt modelId="{79D9B583-A312-418A-83C7-72DECAC322C8}" type="parTrans" cxnId="{420E6043-B19E-4F81-BBBC-39C69A23FFEF}">
      <dgm:prSet/>
      <dgm:spPr/>
      <dgm:t>
        <a:bodyPr/>
        <a:lstStyle/>
        <a:p>
          <a:endParaRPr lang="en-GB"/>
        </a:p>
      </dgm:t>
    </dgm:pt>
    <dgm:pt modelId="{D590976F-DEB1-459A-BD0D-C46B3B7CAF52}" type="sibTrans" cxnId="{420E6043-B19E-4F81-BBBC-39C69A23FFEF}">
      <dgm:prSet/>
      <dgm:spPr/>
      <dgm:t>
        <a:bodyPr/>
        <a:lstStyle/>
        <a:p>
          <a:endParaRPr lang="en-GB"/>
        </a:p>
      </dgm:t>
    </dgm:pt>
    <dgm:pt modelId="{6779EFE9-C6D6-4D0F-A5D3-86ECCBF8FDA0}">
      <dgm:prSet phldrT="[Text]"/>
      <dgm:spPr>
        <a:solidFill>
          <a:srgbClr val="7030A0"/>
        </a:solidFill>
      </dgm:spPr>
      <dgm:t>
        <a:bodyPr/>
        <a:lstStyle/>
        <a:p>
          <a:r>
            <a:rPr lang="ar-SA" dirty="0" smtClean="0"/>
            <a:t>استنتاجات وتعليقات وتوصيات تحال إلى الدولة</a:t>
          </a:r>
          <a:endParaRPr lang="en-GB" dirty="0"/>
        </a:p>
      </dgm:t>
    </dgm:pt>
    <dgm:pt modelId="{141BECCD-41E9-4BBD-9B00-20DC76C679CF}" type="parTrans" cxnId="{2FE192F4-8976-4D75-88A6-78685C657E68}">
      <dgm:prSet/>
      <dgm:spPr/>
      <dgm:t>
        <a:bodyPr/>
        <a:lstStyle/>
        <a:p>
          <a:endParaRPr lang="en-GB"/>
        </a:p>
      </dgm:t>
    </dgm:pt>
    <dgm:pt modelId="{E2AE8AA7-B7C2-4A43-B796-C77D80AC0A30}" type="sibTrans" cxnId="{2FE192F4-8976-4D75-88A6-78685C657E68}">
      <dgm:prSet/>
      <dgm:spPr/>
      <dgm:t>
        <a:bodyPr/>
        <a:lstStyle/>
        <a:p>
          <a:endParaRPr lang="en-GB"/>
        </a:p>
      </dgm:t>
    </dgm:pt>
    <dgm:pt modelId="{D0611277-6238-4156-8CB0-FAB989DC3B57}">
      <dgm:prSet phldrT="[Text]"/>
      <dgm:spPr>
        <a:solidFill>
          <a:schemeClr val="accent3">
            <a:lumMod val="60000"/>
            <a:lumOff val="40000"/>
          </a:schemeClr>
        </a:solidFill>
      </dgm:spPr>
      <dgm:t>
        <a:bodyPr/>
        <a:lstStyle/>
        <a:p>
          <a:r>
            <a:rPr lang="ar-SA" dirty="0" smtClean="0"/>
            <a:t>ملاحظات من الدول الطرف تحال في غضون 6 أشهر</a:t>
          </a:r>
          <a:endParaRPr lang="en-GB" dirty="0"/>
        </a:p>
      </dgm:t>
    </dgm:pt>
    <dgm:pt modelId="{FF60695D-85F0-4B21-8416-CAEBC1B3972A}" type="parTrans" cxnId="{B9D9F16A-9AC9-40D5-A5A6-95D9DD70D5EA}">
      <dgm:prSet/>
      <dgm:spPr/>
      <dgm:t>
        <a:bodyPr/>
        <a:lstStyle/>
        <a:p>
          <a:endParaRPr lang="en-GB"/>
        </a:p>
      </dgm:t>
    </dgm:pt>
    <dgm:pt modelId="{76B8C568-8674-4525-AC64-6780FCD57CF9}" type="sibTrans" cxnId="{B9D9F16A-9AC9-40D5-A5A6-95D9DD70D5EA}">
      <dgm:prSet/>
      <dgm:spPr/>
      <dgm:t>
        <a:bodyPr/>
        <a:lstStyle/>
        <a:p>
          <a:endParaRPr lang="en-GB"/>
        </a:p>
      </dgm:t>
    </dgm:pt>
    <dgm:pt modelId="{F228E414-F7AA-4B46-B02B-C2A4910191E0}">
      <dgm:prSet phldrT="[Text]"/>
      <dgm:spPr>
        <a:solidFill>
          <a:srgbClr val="00B050"/>
        </a:solidFill>
      </dgm:spPr>
      <dgm:t>
        <a:bodyPr/>
        <a:lstStyle/>
        <a:p>
          <a:r>
            <a:rPr lang="ar-SA" dirty="0" smtClean="0"/>
            <a:t>دعوة الدولة إلى التبليغ في تقريرها الدوري</a:t>
          </a:r>
          <a:endParaRPr lang="en-GB" dirty="0"/>
        </a:p>
      </dgm:t>
    </dgm:pt>
    <dgm:pt modelId="{2256EA04-8D9B-4955-A994-0E4DAC6A08C1}" type="parTrans" cxnId="{E3281228-26C8-4158-B3A2-A35C059E7421}">
      <dgm:prSet/>
      <dgm:spPr/>
      <dgm:t>
        <a:bodyPr/>
        <a:lstStyle/>
        <a:p>
          <a:endParaRPr lang="en-GB"/>
        </a:p>
      </dgm:t>
    </dgm:pt>
    <dgm:pt modelId="{FC1059CC-C7B9-43A2-9946-2DB958672097}" type="sibTrans" cxnId="{E3281228-26C8-4158-B3A2-A35C059E7421}">
      <dgm:prSet/>
      <dgm:spPr/>
      <dgm:t>
        <a:bodyPr/>
        <a:lstStyle/>
        <a:p>
          <a:endParaRPr lang="en-GB"/>
        </a:p>
      </dgm:t>
    </dgm:pt>
    <dgm:pt modelId="{1332F88A-48AD-4D3D-B67E-9432AFFD77B3}" type="pres">
      <dgm:prSet presAssocID="{5897B63B-8E15-4277-B69A-25F412095FC9}" presName="Name0" presStyleCnt="0">
        <dgm:presLayoutVars>
          <dgm:dir val="rev"/>
          <dgm:resizeHandles/>
        </dgm:presLayoutVars>
      </dgm:prSet>
      <dgm:spPr/>
      <dgm:t>
        <a:bodyPr/>
        <a:lstStyle/>
        <a:p>
          <a:endParaRPr lang="en-GB"/>
        </a:p>
      </dgm:t>
    </dgm:pt>
    <dgm:pt modelId="{08845026-71CC-4713-BA32-500E38B23B10}" type="pres">
      <dgm:prSet presAssocID="{781C336F-8EB1-4EDE-89E2-D43532287604}" presName="compNode" presStyleCnt="0"/>
      <dgm:spPr/>
    </dgm:pt>
    <dgm:pt modelId="{A55BD9BB-5246-4DC1-BDE3-21A21651AE52}" type="pres">
      <dgm:prSet presAssocID="{781C336F-8EB1-4EDE-89E2-D43532287604}" presName="dummyConnPt" presStyleCnt="0"/>
      <dgm:spPr/>
    </dgm:pt>
    <dgm:pt modelId="{AD26B65A-1DB5-43C1-B6D2-7E531ACC2D12}" type="pres">
      <dgm:prSet presAssocID="{781C336F-8EB1-4EDE-89E2-D43532287604}" presName="node" presStyleLbl="node1" presStyleIdx="0" presStyleCnt="7">
        <dgm:presLayoutVars>
          <dgm:bulletEnabled val="1"/>
        </dgm:presLayoutVars>
      </dgm:prSet>
      <dgm:spPr/>
      <dgm:t>
        <a:bodyPr/>
        <a:lstStyle/>
        <a:p>
          <a:endParaRPr lang="en-GB"/>
        </a:p>
      </dgm:t>
    </dgm:pt>
    <dgm:pt modelId="{D46AEF8A-D310-47C7-8807-C941DA7DCFDA}" type="pres">
      <dgm:prSet presAssocID="{CBF8F1B0-47E3-4AEF-B575-4EC871810125}" presName="sibTrans" presStyleLbl="bgSibTrans2D1" presStyleIdx="0" presStyleCnt="6"/>
      <dgm:spPr/>
      <dgm:t>
        <a:bodyPr/>
        <a:lstStyle/>
        <a:p>
          <a:endParaRPr lang="en-GB"/>
        </a:p>
      </dgm:t>
    </dgm:pt>
    <dgm:pt modelId="{E39D4C07-83BD-4F73-9FAB-3C8C457CB58F}" type="pres">
      <dgm:prSet presAssocID="{B5751FBD-0A56-4DCD-BAD1-51AB0BF076FB}" presName="compNode" presStyleCnt="0"/>
      <dgm:spPr/>
    </dgm:pt>
    <dgm:pt modelId="{868213B5-20FC-4D09-B6D2-3F762B4DDDAB}" type="pres">
      <dgm:prSet presAssocID="{B5751FBD-0A56-4DCD-BAD1-51AB0BF076FB}" presName="dummyConnPt" presStyleCnt="0"/>
      <dgm:spPr/>
    </dgm:pt>
    <dgm:pt modelId="{34708D9D-EC3D-4A9B-BA6B-BC141080EAB8}" type="pres">
      <dgm:prSet presAssocID="{B5751FBD-0A56-4DCD-BAD1-51AB0BF076FB}" presName="node" presStyleLbl="node1" presStyleIdx="1" presStyleCnt="7">
        <dgm:presLayoutVars>
          <dgm:bulletEnabled val="1"/>
        </dgm:presLayoutVars>
      </dgm:prSet>
      <dgm:spPr/>
      <dgm:t>
        <a:bodyPr/>
        <a:lstStyle/>
        <a:p>
          <a:endParaRPr lang="en-GB"/>
        </a:p>
      </dgm:t>
    </dgm:pt>
    <dgm:pt modelId="{D09B0DAB-8656-45D9-AE7C-510DD7A7EC41}" type="pres">
      <dgm:prSet presAssocID="{8A7C504E-D9A7-4237-9C1D-947B5BE15C0D}" presName="sibTrans" presStyleLbl="bgSibTrans2D1" presStyleIdx="1" presStyleCnt="6"/>
      <dgm:spPr/>
      <dgm:t>
        <a:bodyPr/>
        <a:lstStyle/>
        <a:p>
          <a:endParaRPr lang="en-GB"/>
        </a:p>
      </dgm:t>
    </dgm:pt>
    <dgm:pt modelId="{5EF85A23-5E31-429F-8B23-8407A5EF1EB9}" type="pres">
      <dgm:prSet presAssocID="{8130D102-5EE7-409F-B0BF-0C73B6FDBF97}" presName="compNode" presStyleCnt="0"/>
      <dgm:spPr/>
    </dgm:pt>
    <dgm:pt modelId="{EBEC03D4-195F-46E5-B704-27F0E30EFF8D}" type="pres">
      <dgm:prSet presAssocID="{8130D102-5EE7-409F-B0BF-0C73B6FDBF97}" presName="dummyConnPt" presStyleCnt="0"/>
      <dgm:spPr/>
    </dgm:pt>
    <dgm:pt modelId="{8AF39F69-9FE2-4737-8824-7FAFC9C01073}" type="pres">
      <dgm:prSet presAssocID="{8130D102-5EE7-409F-B0BF-0C73B6FDBF97}" presName="node" presStyleLbl="node1" presStyleIdx="2" presStyleCnt="7">
        <dgm:presLayoutVars>
          <dgm:bulletEnabled val="1"/>
        </dgm:presLayoutVars>
      </dgm:prSet>
      <dgm:spPr/>
      <dgm:t>
        <a:bodyPr/>
        <a:lstStyle/>
        <a:p>
          <a:endParaRPr lang="en-GB"/>
        </a:p>
      </dgm:t>
    </dgm:pt>
    <dgm:pt modelId="{BBF69B27-C9D0-40B2-8BEA-D54D522963AB}" type="pres">
      <dgm:prSet presAssocID="{4030CBBF-9F3F-4612-9209-B88AEC181496}" presName="sibTrans" presStyleLbl="bgSibTrans2D1" presStyleIdx="2" presStyleCnt="6"/>
      <dgm:spPr/>
      <dgm:t>
        <a:bodyPr/>
        <a:lstStyle/>
        <a:p>
          <a:endParaRPr lang="en-GB"/>
        </a:p>
      </dgm:t>
    </dgm:pt>
    <dgm:pt modelId="{4B1A12A5-70D2-40C3-B593-0F94383EAE52}" type="pres">
      <dgm:prSet presAssocID="{CDDA1BCC-D724-40C7-B9B2-EE28CA37B8DD}" presName="compNode" presStyleCnt="0"/>
      <dgm:spPr/>
    </dgm:pt>
    <dgm:pt modelId="{E549EB30-F808-432B-B1A1-E7B2EDA0292A}" type="pres">
      <dgm:prSet presAssocID="{CDDA1BCC-D724-40C7-B9B2-EE28CA37B8DD}" presName="dummyConnPt" presStyleCnt="0"/>
      <dgm:spPr/>
    </dgm:pt>
    <dgm:pt modelId="{73244ED1-FEB3-42AA-A9F2-F115C5DC1D3A}" type="pres">
      <dgm:prSet presAssocID="{CDDA1BCC-D724-40C7-B9B2-EE28CA37B8DD}" presName="node" presStyleLbl="node1" presStyleIdx="3" presStyleCnt="7">
        <dgm:presLayoutVars>
          <dgm:bulletEnabled val="1"/>
        </dgm:presLayoutVars>
      </dgm:prSet>
      <dgm:spPr/>
      <dgm:t>
        <a:bodyPr/>
        <a:lstStyle/>
        <a:p>
          <a:endParaRPr lang="en-GB"/>
        </a:p>
      </dgm:t>
    </dgm:pt>
    <dgm:pt modelId="{BA5D8E85-BBAE-4BD6-88EC-8BC049CEF5B2}" type="pres">
      <dgm:prSet presAssocID="{D590976F-DEB1-459A-BD0D-C46B3B7CAF52}" presName="sibTrans" presStyleLbl="bgSibTrans2D1" presStyleIdx="3" presStyleCnt="6"/>
      <dgm:spPr/>
      <dgm:t>
        <a:bodyPr/>
        <a:lstStyle/>
        <a:p>
          <a:endParaRPr lang="en-GB"/>
        </a:p>
      </dgm:t>
    </dgm:pt>
    <dgm:pt modelId="{B361ECF0-513D-4851-A216-BB4FFB771280}" type="pres">
      <dgm:prSet presAssocID="{6779EFE9-C6D6-4D0F-A5D3-86ECCBF8FDA0}" presName="compNode" presStyleCnt="0"/>
      <dgm:spPr/>
    </dgm:pt>
    <dgm:pt modelId="{E0ACA910-5939-41AC-9025-8A6D5126DC3B}" type="pres">
      <dgm:prSet presAssocID="{6779EFE9-C6D6-4D0F-A5D3-86ECCBF8FDA0}" presName="dummyConnPt" presStyleCnt="0"/>
      <dgm:spPr/>
    </dgm:pt>
    <dgm:pt modelId="{2830AE87-83C7-424D-9BC8-21B458DA46EE}" type="pres">
      <dgm:prSet presAssocID="{6779EFE9-C6D6-4D0F-A5D3-86ECCBF8FDA0}" presName="node" presStyleLbl="node1" presStyleIdx="4" presStyleCnt="7">
        <dgm:presLayoutVars>
          <dgm:bulletEnabled val="1"/>
        </dgm:presLayoutVars>
      </dgm:prSet>
      <dgm:spPr/>
      <dgm:t>
        <a:bodyPr/>
        <a:lstStyle/>
        <a:p>
          <a:endParaRPr lang="en-GB"/>
        </a:p>
      </dgm:t>
    </dgm:pt>
    <dgm:pt modelId="{7D47F809-B816-4644-8052-ACFA9A0B37CC}" type="pres">
      <dgm:prSet presAssocID="{E2AE8AA7-B7C2-4A43-B796-C77D80AC0A30}" presName="sibTrans" presStyleLbl="bgSibTrans2D1" presStyleIdx="4" presStyleCnt="6"/>
      <dgm:spPr/>
      <dgm:t>
        <a:bodyPr/>
        <a:lstStyle/>
        <a:p>
          <a:endParaRPr lang="en-GB"/>
        </a:p>
      </dgm:t>
    </dgm:pt>
    <dgm:pt modelId="{FE1FF1A8-CC28-436E-BD28-55DD5C5A1612}" type="pres">
      <dgm:prSet presAssocID="{D0611277-6238-4156-8CB0-FAB989DC3B57}" presName="compNode" presStyleCnt="0"/>
      <dgm:spPr/>
    </dgm:pt>
    <dgm:pt modelId="{B73D985B-920E-4923-BADE-1347AC37BDF1}" type="pres">
      <dgm:prSet presAssocID="{D0611277-6238-4156-8CB0-FAB989DC3B57}" presName="dummyConnPt" presStyleCnt="0"/>
      <dgm:spPr/>
    </dgm:pt>
    <dgm:pt modelId="{CF756C55-C0D8-4EFB-8FB9-E9679051C183}" type="pres">
      <dgm:prSet presAssocID="{D0611277-6238-4156-8CB0-FAB989DC3B57}" presName="node" presStyleLbl="node1" presStyleIdx="5" presStyleCnt="7">
        <dgm:presLayoutVars>
          <dgm:bulletEnabled val="1"/>
        </dgm:presLayoutVars>
      </dgm:prSet>
      <dgm:spPr/>
      <dgm:t>
        <a:bodyPr/>
        <a:lstStyle/>
        <a:p>
          <a:endParaRPr lang="en-GB"/>
        </a:p>
      </dgm:t>
    </dgm:pt>
    <dgm:pt modelId="{C840CEB7-252F-4045-B832-4EF31A09F041}" type="pres">
      <dgm:prSet presAssocID="{76B8C568-8674-4525-AC64-6780FCD57CF9}" presName="sibTrans" presStyleLbl="bgSibTrans2D1" presStyleIdx="5" presStyleCnt="6"/>
      <dgm:spPr/>
      <dgm:t>
        <a:bodyPr/>
        <a:lstStyle/>
        <a:p>
          <a:endParaRPr lang="en-GB"/>
        </a:p>
      </dgm:t>
    </dgm:pt>
    <dgm:pt modelId="{6409ABB0-B8B7-4F8D-B73D-633A1739D151}" type="pres">
      <dgm:prSet presAssocID="{F228E414-F7AA-4B46-B02B-C2A4910191E0}" presName="compNode" presStyleCnt="0"/>
      <dgm:spPr/>
    </dgm:pt>
    <dgm:pt modelId="{AA8236DD-8095-47AD-96D5-F16869181DAB}" type="pres">
      <dgm:prSet presAssocID="{F228E414-F7AA-4B46-B02B-C2A4910191E0}" presName="dummyConnPt" presStyleCnt="0"/>
      <dgm:spPr/>
    </dgm:pt>
    <dgm:pt modelId="{0B917CC4-8D25-4D88-88FF-2517EC634347}" type="pres">
      <dgm:prSet presAssocID="{F228E414-F7AA-4B46-B02B-C2A4910191E0}" presName="node" presStyleLbl="node1" presStyleIdx="6" presStyleCnt="7">
        <dgm:presLayoutVars>
          <dgm:bulletEnabled val="1"/>
        </dgm:presLayoutVars>
      </dgm:prSet>
      <dgm:spPr/>
      <dgm:t>
        <a:bodyPr/>
        <a:lstStyle/>
        <a:p>
          <a:endParaRPr lang="en-GB"/>
        </a:p>
      </dgm:t>
    </dgm:pt>
  </dgm:ptLst>
  <dgm:cxnLst>
    <dgm:cxn modelId="{D52DCCB9-209C-4D99-B0E1-B56AE12D8050}" type="presOf" srcId="{8130D102-5EE7-409F-B0BF-0C73B6FDBF97}" destId="{8AF39F69-9FE2-4737-8824-7FAFC9C01073}" srcOrd="0" destOrd="0" presId="urn:microsoft.com/office/officeart/2005/8/layout/bProcess4"/>
    <dgm:cxn modelId="{91BCCA1D-40DF-4229-BC11-987297626B7C}" type="presOf" srcId="{E2AE8AA7-B7C2-4A43-B796-C77D80AC0A30}" destId="{7D47F809-B816-4644-8052-ACFA9A0B37CC}" srcOrd="0" destOrd="0" presId="urn:microsoft.com/office/officeart/2005/8/layout/bProcess4"/>
    <dgm:cxn modelId="{2848EB97-9C46-479E-BCBA-85E2228B44F4}" srcId="{5897B63B-8E15-4277-B69A-25F412095FC9}" destId="{8130D102-5EE7-409F-B0BF-0C73B6FDBF97}" srcOrd="2" destOrd="0" parTransId="{CF4D3662-A3A7-40BA-9BDA-14E48EDF4416}" sibTransId="{4030CBBF-9F3F-4612-9209-B88AEC181496}"/>
    <dgm:cxn modelId="{7AC3F11B-20A2-4A32-B2FB-7009F2061B74}" srcId="{5897B63B-8E15-4277-B69A-25F412095FC9}" destId="{781C336F-8EB1-4EDE-89E2-D43532287604}" srcOrd="0" destOrd="0" parTransId="{636C987D-D7E3-42A8-94B7-AE5F5B9A69A8}" sibTransId="{CBF8F1B0-47E3-4AEF-B575-4EC871810125}"/>
    <dgm:cxn modelId="{0829B253-B8C0-47EE-A456-99E641E05A59}" type="presOf" srcId="{D0611277-6238-4156-8CB0-FAB989DC3B57}" destId="{CF756C55-C0D8-4EFB-8FB9-E9679051C183}" srcOrd="0" destOrd="0" presId="urn:microsoft.com/office/officeart/2005/8/layout/bProcess4"/>
    <dgm:cxn modelId="{E91B505E-5CBA-4441-941C-4304D9E91BA3}" type="presOf" srcId="{CDDA1BCC-D724-40C7-B9B2-EE28CA37B8DD}" destId="{73244ED1-FEB3-42AA-A9F2-F115C5DC1D3A}" srcOrd="0" destOrd="0" presId="urn:microsoft.com/office/officeart/2005/8/layout/bProcess4"/>
    <dgm:cxn modelId="{F2706E12-F3D6-4ED5-BE10-4511A5FBBB4B}" type="presOf" srcId="{B5751FBD-0A56-4DCD-BAD1-51AB0BF076FB}" destId="{34708D9D-EC3D-4A9B-BA6B-BC141080EAB8}" srcOrd="0" destOrd="0" presId="urn:microsoft.com/office/officeart/2005/8/layout/bProcess4"/>
    <dgm:cxn modelId="{CA98F385-5833-488E-9CA6-5AF5A244086E}" type="presOf" srcId="{6779EFE9-C6D6-4D0F-A5D3-86ECCBF8FDA0}" destId="{2830AE87-83C7-424D-9BC8-21B458DA46EE}" srcOrd="0" destOrd="0" presId="urn:microsoft.com/office/officeart/2005/8/layout/bProcess4"/>
    <dgm:cxn modelId="{420E6043-B19E-4F81-BBBC-39C69A23FFEF}" srcId="{5897B63B-8E15-4277-B69A-25F412095FC9}" destId="{CDDA1BCC-D724-40C7-B9B2-EE28CA37B8DD}" srcOrd="3" destOrd="0" parTransId="{79D9B583-A312-418A-83C7-72DECAC322C8}" sibTransId="{D590976F-DEB1-459A-BD0D-C46B3B7CAF52}"/>
    <dgm:cxn modelId="{E3281228-26C8-4158-B3A2-A35C059E7421}" srcId="{5897B63B-8E15-4277-B69A-25F412095FC9}" destId="{F228E414-F7AA-4B46-B02B-C2A4910191E0}" srcOrd="6" destOrd="0" parTransId="{2256EA04-8D9B-4955-A994-0E4DAC6A08C1}" sibTransId="{FC1059CC-C7B9-43A2-9946-2DB958672097}"/>
    <dgm:cxn modelId="{6C89E5CE-A9C7-45F5-9C1A-6327FE02E7B4}" type="presOf" srcId="{CBF8F1B0-47E3-4AEF-B575-4EC871810125}" destId="{D46AEF8A-D310-47C7-8807-C941DA7DCFDA}" srcOrd="0" destOrd="0" presId="urn:microsoft.com/office/officeart/2005/8/layout/bProcess4"/>
    <dgm:cxn modelId="{307562DD-CA90-4C90-B406-C2DD053BB0B8}" type="presOf" srcId="{F228E414-F7AA-4B46-B02B-C2A4910191E0}" destId="{0B917CC4-8D25-4D88-88FF-2517EC634347}" srcOrd="0" destOrd="0" presId="urn:microsoft.com/office/officeart/2005/8/layout/bProcess4"/>
    <dgm:cxn modelId="{20BC1895-1C08-4D53-9C53-4AEE8B037607}" type="presOf" srcId="{781C336F-8EB1-4EDE-89E2-D43532287604}" destId="{AD26B65A-1DB5-43C1-B6D2-7E531ACC2D12}" srcOrd="0" destOrd="0" presId="urn:microsoft.com/office/officeart/2005/8/layout/bProcess4"/>
    <dgm:cxn modelId="{7077D3AC-7568-4B1E-87FC-6626A37D7E44}" type="presOf" srcId="{D590976F-DEB1-459A-BD0D-C46B3B7CAF52}" destId="{BA5D8E85-BBAE-4BD6-88EC-8BC049CEF5B2}" srcOrd="0" destOrd="0" presId="urn:microsoft.com/office/officeart/2005/8/layout/bProcess4"/>
    <dgm:cxn modelId="{B9D9F16A-9AC9-40D5-A5A6-95D9DD70D5EA}" srcId="{5897B63B-8E15-4277-B69A-25F412095FC9}" destId="{D0611277-6238-4156-8CB0-FAB989DC3B57}" srcOrd="5" destOrd="0" parTransId="{FF60695D-85F0-4B21-8416-CAEBC1B3972A}" sibTransId="{76B8C568-8674-4525-AC64-6780FCD57CF9}"/>
    <dgm:cxn modelId="{2B929CD3-1C8B-487D-85C0-2F49A66AE416}" type="presOf" srcId="{5897B63B-8E15-4277-B69A-25F412095FC9}" destId="{1332F88A-48AD-4D3D-B67E-9432AFFD77B3}" srcOrd="0" destOrd="0" presId="urn:microsoft.com/office/officeart/2005/8/layout/bProcess4"/>
    <dgm:cxn modelId="{2FE192F4-8976-4D75-88A6-78685C657E68}" srcId="{5897B63B-8E15-4277-B69A-25F412095FC9}" destId="{6779EFE9-C6D6-4D0F-A5D3-86ECCBF8FDA0}" srcOrd="4" destOrd="0" parTransId="{141BECCD-41E9-4BBD-9B00-20DC76C679CF}" sibTransId="{E2AE8AA7-B7C2-4A43-B796-C77D80AC0A30}"/>
    <dgm:cxn modelId="{24EBC2D4-E5DA-4EAF-9B09-94149A669076}" type="presOf" srcId="{4030CBBF-9F3F-4612-9209-B88AEC181496}" destId="{BBF69B27-C9D0-40B2-8BEA-D54D522963AB}" srcOrd="0" destOrd="0" presId="urn:microsoft.com/office/officeart/2005/8/layout/bProcess4"/>
    <dgm:cxn modelId="{1CC83FED-C477-47AD-9F45-075359D2B50E}" type="presOf" srcId="{8A7C504E-D9A7-4237-9C1D-947B5BE15C0D}" destId="{D09B0DAB-8656-45D9-AE7C-510DD7A7EC41}" srcOrd="0" destOrd="0" presId="urn:microsoft.com/office/officeart/2005/8/layout/bProcess4"/>
    <dgm:cxn modelId="{B958F573-1F4B-44F7-B0A3-9A3F8E633509}" type="presOf" srcId="{76B8C568-8674-4525-AC64-6780FCD57CF9}" destId="{C840CEB7-252F-4045-B832-4EF31A09F041}" srcOrd="0" destOrd="0" presId="urn:microsoft.com/office/officeart/2005/8/layout/bProcess4"/>
    <dgm:cxn modelId="{974E23D8-B44B-4C20-8ED1-93BA1AE8129C}" srcId="{5897B63B-8E15-4277-B69A-25F412095FC9}" destId="{B5751FBD-0A56-4DCD-BAD1-51AB0BF076FB}" srcOrd="1" destOrd="0" parTransId="{5E161429-5826-4E2A-9B39-A00E568406EB}" sibTransId="{8A7C504E-D9A7-4237-9C1D-947B5BE15C0D}"/>
    <dgm:cxn modelId="{8EF56277-8472-4708-BD16-479C23BED7A0}" type="presParOf" srcId="{1332F88A-48AD-4D3D-B67E-9432AFFD77B3}" destId="{08845026-71CC-4713-BA32-500E38B23B10}" srcOrd="0" destOrd="0" presId="urn:microsoft.com/office/officeart/2005/8/layout/bProcess4"/>
    <dgm:cxn modelId="{755C8ED8-0BED-4569-A17E-7D354164BF3E}" type="presParOf" srcId="{08845026-71CC-4713-BA32-500E38B23B10}" destId="{A55BD9BB-5246-4DC1-BDE3-21A21651AE52}" srcOrd="0" destOrd="0" presId="urn:microsoft.com/office/officeart/2005/8/layout/bProcess4"/>
    <dgm:cxn modelId="{2541BB1B-6891-4CCB-A757-BF281A82EE3F}" type="presParOf" srcId="{08845026-71CC-4713-BA32-500E38B23B10}" destId="{AD26B65A-1DB5-43C1-B6D2-7E531ACC2D12}" srcOrd="1" destOrd="0" presId="urn:microsoft.com/office/officeart/2005/8/layout/bProcess4"/>
    <dgm:cxn modelId="{0C800278-8B92-46AD-A32E-6BFA70236D02}" type="presParOf" srcId="{1332F88A-48AD-4D3D-B67E-9432AFFD77B3}" destId="{D46AEF8A-D310-47C7-8807-C941DA7DCFDA}" srcOrd="1" destOrd="0" presId="urn:microsoft.com/office/officeart/2005/8/layout/bProcess4"/>
    <dgm:cxn modelId="{0F31ADBE-2B4D-469E-B2E3-0B777E71D395}" type="presParOf" srcId="{1332F88A-48AD-4D3D-B67E-9432AFFD77B3}" destId="{E39D4C07-83BD-4F73-9FAB-3C8C457CB58F}" srcOrd="2" destOrd="0" presId="urn:microsoft.com/office/officeart/2005/8/layout/bProcess4"/>
    <dgm:cxn modelId="{4135B38D-FEE4-4410-8790-8F1D1CAE1BA6}" type="presParOf" srcId="{E39D4C07-83BD-4F73-9FAB-3C8C457CB58F}" destId="{868213B5-20FC-4D09-B6D2-3F762B4DDDAB}" srcOrd="0" destOrd="0" presId="urn:microsoft.com/office/officeart/2005/8/layout/bProcess4"/>
    <dgm:cxn modelId="{213A69F9-4212-4EAA-BD6A-18745DEA2A92}" type="presParOf" srcId="{E39D4C07-83BD-4F73-9FAB-3C8C457CB58F}" destId="{34708D9D-EC3D-4A9B-BA6B-BC141080EAB8}" srcOrd="1" destOrd="0" presId="urn:microsoft.com/office/officeart/2005/8/layout/bProcess4"/>
    <dgm:cxn modelId="{DCCB2212-992E-4246-904E-6345C77BF0D4}" type="presParOf" srcId="{1332F88A-48AD-4D3D-B67E-9432AFFD77B3}" destId="{D09B0DAB-8656-45D9-AE7C-510DD7A7EC41}" srcOrd="3" destOrd="0" presId="urn:microsoft.com/office/officeart/2005/8/layout/bProcess4"/>
    <dgm:cxn modelId="{1BFD8B31-FDBA-46B7-9BE9-72BBC375C3EF}" type="presParOf" srcId="{1332F88A-48AD-4D3D-B67E-9432AFFD77B3}" destId="{5EF85A23-5E31-429F-8B23-8407A5EF1EB9}" srcOrd="4" destOrd="0" presId="urn:microsoft.com/office/officeart/2005/8/layout/bProcess4"/>
    <dgm:cxn modelId="{09B8B753-FD24-4628-BF9C-00344F383E50}" type="presParOf" srcId="{5EF85A23-5E31-429F-8B23-8407A5EF1EB9}" destId="{EBEC03D4-195F-46E5-B704-27F0E30EFF8D}" srcOrd="0" destOrd="0" presId="urn:microsoft.com/office/officeart/2005/8/layout/bProcess4"/>
    <dgm:cxn modelId="{EE130475-C9E0-4898-BB38-E1ED5609611A}" type="presParOf" srcId="{5EF85A23-5E31-429F-8B23-8407A5EF1EB9}" destId="{8AF39F69-9FE2-4737-8824-7FAFC9C01073}" srcOrd="1" destOrd="0" presId="urn:microsoft.com/office/officeart/2005/8/layout/bProcess4"/>
    <dgm:cxn modelId="{B505C054-D9F9-4C2D-A1C9-D99F6F7F41E1}" type="presParOf" srcId="{1332F88A-48AD-4D3D-B67E-9432AFFD77B3}" destId="{BBF69B27-C9D0-40B2-8BEA-D54D522963AB}" srcOrd="5" destOrd="0" presId="urn:microsoft.com/office/officeart/2005/8/layout/bProcess4"/>
    <dgm:cxn modelId="{3C83BB9A-D32D-405D-BC6B-A492360C9F5D}" type="presParOf" srcId="{1332F88A-48AD-4D3D-B67E-9432AFFD77B3}" destId="{4B1A12A5-70D2-40C3-B593-0F94383EAE52}" srcOrd="6" destOrd="0" presId="urn:microsoft.com/office/officeart/2005/8/layout/bProcess4"/>
    <dgm:cxn modelId="{A4B20838-93AA-4B20-AB36-D4F9AD563F27}" type="presParOf" srcId="{4B1A12A5-70D2-40C3-B593-0F94383EAE52}" destId="{E549EB30-F808-432B-B1A1-E7B2EDA0292A}" srcOrd="0" destOrd="0" presId="urn:microsoft.com/office/officeart/2005/8/layout/bProcess4"/>
    <dgm:cxn modelId="{65F3E7F9-79C8-45C8-81A0-9B6BF22EB30D}" type="presParOf" srcId="{4B1A12A5-70D2-40C3-B593-0F94383EAE52}" destId="{73244ED1-FEB3-42AA-A9F2-F115C5DC1D3A}" srcOrd="1" destOrd="0" presId="urn:microsoft.com/office/officeart/2005/8/layout/bProcess4"/>
    <dgm:cxn modelId="{7CAD9EBF-EB1B-4CE1-921E-CE9D12D1A600}" type="presParOf" srcId="{1332F88A-48AD-4D3D-B67E-9432AFFD77B3}" destId="{BA5D8E85-BBAE-4BD6-88EC-8BC049CEF5B2}" srcOrd="7" destOrd="0" presId="urn:microsoft.com/office/officeart/2005/8/layout/bProcess4"/>
    <dgm:cxn modelId="{805A129E-E1BE-418E-82DF-CF339E02AB5E}" type="presParOf" srcId="{1332F88A-48AD-4D3D-B67E-9432AFFD77B3}" destId="{B361ECF0-513D-4851-A216-BB4FFB771280}" srcOrd="8" destOrd="0" presId="urn:microsoft.com/office/officeart/2005/8/layout/bProcess4"/>
    <dgm:cxn modelId="{85ED4447-655A-4CD0-810A-EDC8B554A2DF}" type="presParOf" srcId="{B361ECF0-513D-4851-A216-BB4FFB771280}" destId="{E0ACA910-5939-41AC-9025-8A6D5126DC3B}" srcOrd="0" destOrd="0" presId="urn:microsoft.com/office/officeart/2005/8/layout/bProcess4"/>
    <dgm:cxn modelId="{C9F00D2B-B7AE-4BE7-A694-875171F478A0}" type="presParOf" srcId="{B361ECF0-513D-4851-A216-BB4FFB771280}" destId="{2830AE87-83C7-424D-9BC8-21B458DA46EE}" srcOrd="1" destOrd="0" presId="urn:microsoft.com/office/officeart/2005/8/layout/bProcess4"/>
    <dgm:cxn modelId="{5DA25FC4-3083-4FDE-8DAF-C381F0E8342D}" type="presParOf" srcId="{1332F88A-48AD-4D3D-B67E-9432AFFD77B3}" destId="{7D47F809-B816-4644-8052-ACFA9A0B37CC}" srcOrd="9" destOrd="0" presId="urn:microsoft.com/office/officeart/2005/8/layout/bProcess4"/>
    <dgm:cxn modelId="{62117C7E-76AC-4BF9-8F23-A742E99E6099}" type="presParOf" srcId="{1332F88A-48AD-4D3D-B67E-9432AFFD77B3}" destId="{FE1FF1A8-CC28-436E-BD28-55DD5C5A1612}" srcOrd="10" destOrd="0" presId="urn:microsoft.com/office/officeart/2005/8/layout/bProcess4"/>
    <dgm:cxn modelId="{9CCC06CF-6F3B-46BA-B7CF-9283215B21AD}" type="presParOf" srcId="{FE1FF1A8-CC28-436E-BD28-55DD5C5A1612}" destId="{B73D985B-920E-4923-BADE-1347AC37BDF1}" srcOrd="0" destOrd="0" presId="urn:microsoft.com/office/officeart/2005/8/layout/bProcess4"/>
    <dgm:cxn modelId="{B9EA35B2-9CE1-475B-804C-D7E401453666}" type="presParOf" srcId="{FE1FF1A8-CC28-436E-BD28-55DD5C5A1612}" destId="{CF756C55-C0D8-4EFB-8FB9-E9679051C183}" srcOrd="1" destOrd="0" presId="urn:microsoft.com/office/officeart/2005/8/layout/bProcess4"/>
    <dgm:cxn modelId="{49FE1A61-A831-4682-A7AC-BA6C03473987}" type="presParOf" srcId="{1332F88A-48AD-4D3D-B67E-9432AFFD77B3}" destId="{C840CEB7-252F-4045-B832-4EF31A09F041}" srcOrd="11" destOrd="0" presId="urn:microsoft.com/office/officeart/2005/8/layout/bProcess4"/>
    <dgm:cxn modelId="{803EAF75-C9F0-4F24-8632-BA3CC7063DCE}" type="presParOf" srcId="{1332F88A-48AD-4D3D-B67E-9432AFFD77B3}" destId="{6409ABB0-B8B7-4F8D-B73D-633A1739D151}" srcOrd="12" destOrd="0" presId="urn:microsoft.com/office/officeart/2005/8/layout/bProcess4"/>
    <dgm:cxn modelId="{854F7B34-C0FB-4A62-BF3E-2E4A6CA8BAF6}" type="presParOf" srcId="{6409ABB0-B8B7-4F8D-B73D-633A1739D151}" destId="{AA8236DD-8095-47AD-96D5-F16869181DAB}" srcOrd="0" destOrd="0" presId="urn:microsoft.com/office/officeart/2005/8/layout/bProcess4"/>
    <dgm:cxn modelId="{B11C42A5-E561-4541-92FC-420211CB10E7}" type="presParOf" srcId="{6409ABB0-B8B7-4F8D-B73D-633A1739D151}" destId="{0B917CC4-8D25-4D88-88FF-2517EC634347}" srcOrd="1" destOrd="0" presId="urn:microsoft.com/office/officeart/2005/8/layout/b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75FAAE-294A-4A24-8295-51546AA2DAB0}">
      <dsp:nvSpPr>
        <dsp:cNvPr id="0" name=""/>
        <dsp:cNvSpPr/>
      </dsp:nvSpPr>
      <dsp:spPr>
        <a:xfrm>
          <a:off x="0" y="103922"/>
          <a:ext cx="7532914" cy="551655"/>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EG" sz="2300" kern="1200" dirty="0" smtClean="0">
              <a:latin typeface="Arial" pitchFamily="34" charset="0"/>
              <a:cs typeface="Arial" pitchFamily="34" charset="0"/>
            </a:rPr>
            <a:t>بعض الحقائق عن إجراء البلاغات</a:t>
          </a:r>
          <a:endParaRPr lang="en-GB" sz="2300" kern="1200" dirty="0"/>
        </a:p>
      </dsp:txBody>
      <dsp:txXfrm>
        <a:off x="26930" y="130852"/>
        <a:ext cx="7479054" cy="497795"/>
      </dsp:txXfrm>
    </dsp:sp>
    <dsp:sp modelId="{2587E046-9EC7-40E0-9BEF-6B5B1FAD349B}">
      <dsp:nvSpPr>
        <dsp:cNvPr id="0" name=""/>
        <dsp:cNvSpPr/>
      </dsp:nvSpPr>
      <dsp:spPr>
        <a:xfrm>
          <a:off x="0" y="655577"/>
          <a:ext cx="7532914" cy="20472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70" tIns="29210" rIns="163576" bIns="29210" numCol="1" spcCol="1270" anchor="t" anchorCtr="0">
          <a:noAutofit/>
        </a:bodyPr>
        <a:lstStyle/>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إجراء شبه قضائي </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إجراء كتابي</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معظم البلاغات لا تفي بالمعايير الأوَّلية للتسجيل لدى اللجنة (مرحلة ما قبل القبول)</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تقدِّم اللجنة آراءها وتوصياتها </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الآراء هي بيانات رسمية حول أحكام الاتفاقية</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الانتصاف يتوقف على الإرادة السياسية للدولة الطرف</a:t>
          </a:r>
          <a:endParaRPr lang="en-GB" sz="1800" kern="1200" dirty="0">
            <a:latin typeface="Arial" pitchFamily="34" charset="0"/>
            <a:cs typeface="Arial" pitchFamily="34" charset="0"/>
          </a:endParaRPr>
        </a:p>
        <a:p>
          <a:pPr marL="171450" lvl="1" indent="-171450" algn="r" defTabSz="800100">
            <a:lnSpc>
              <a:spcPct val="90000"/>
            </a:lnSpc>
            <a:spcBef>
              <a:spcPct val="0"/>
            </a:spcBef>
            <a:spcAft>
              <a:spcPct val="20000"/>
            </a:spcAft>
            <a:buChar char="••"/>
          </a:pPr>
          <a:endParaRPr lang="en-GB" sz="1800" kern="1200" dirty="0"/>
        </a:p>
      </dsp:txBody>
      <dsp:txXfrm>
        <a:off x="0" y="655577"/>
        <a:ext cx="7532914" cy="2047230"/>
      </dsp:txXfrm>
    </dsp:sp>
    <dsp:sp modelId="{E7D283F5-2550-4985-B172-DBB4498D2693}">
      <dsp:nvSpPr>
        <dsp:cNvPr id="0" name=""/>
        <dsp:cNvSpPr/>
      </dsp:nvSpPr>
      <dsp:spPr>
        <a:xfrm>
          <a:off x="0" y="2702807"/>
          <a:ext cx="7532914" cy="551655"/>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r" defTabSz="1022350" rtl="1">
            <a:lnSpc>
              <a:spcPct val="90000"/>
            </a:lnSpc>
            <a:spcBef>
              <a:spcPct val="0"/>
            </a:spcBef>
            <a:spcAft>
              <a:spcPct val="35000"/>
            </a:spcAft>
          </a:pPr>
          <a:r>
            <a:rPr lang="ar-EG" sz="2300" kern="1200" dirty="0" smtClean="0">
              <a:latin typeface="Arial" pitchFamily="34" charset="0"/>
              <a:cs typeface="Arial" pitchFamily="34" charset="0"/>
            </a:rPr>
            <a:t>أشياء بعيدة عن إجراء البلاغات</a:t>
          </a:r>
          <a:endParaRPr lang="en-GB" sz="2300" kern="1200" dirty="0">
            <a:latin typeface="Arial" pitchFamily="34" charset="0"/>
            <a:cs typeface="Arial" pitchFamily="34" charset="0"/>
          </a:endParaRPr>
        </a:p>
      </dsp:txBody>
      <dsp:txXfrm>
        <a:off x="26930" y="2729737"/>
        <a:ext cx="7479054" cy="497795"/>
      </dsp:txXfrm>
    </dsp:sp>
    <dsp:sp modelId="{DC080327-5F35-44B9-9CB4-E399AAC45820}">
      <dsp:nvSpPr>
        <dsp:cNvPr id="0" name=""/>
        <dsp:cNvSpPr/>
      </dsp:nvSpPr>
      <dsp:spPr>
        <a:xfrm>
          <a:off x="0" y="3254462"/>
          <a:ext cx="7532914" cy="11664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9170" tIns="29210" rIns="163576" bIns="29210" numCol="1" spcCol="1270" anchor="t" anchorCtr="0">
          <a:noAutofit/>
        </a:bodyPr>
        <a:lstStyle/>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اللجنة ليست محكمة</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لا توجد جلسة استماع شفوية</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لا يوجد محامون</a:t>
          </a:r>
          <a:endParaRPr lang="en-GB" sz="1800" kern="1200" dirty="0">
            <a:latin typeface="Arial" pitchFamily="34" charset="0"/>
            <a:cs typeface="Arial" pitchFamily="34" charset="0"/>
          </a:endParaRPr>
        </a:p>
        <a:p>
          <a:pPr marL="171450" lvl="1" indent="-171450" algn="r" defTabSz="800100" rtl="1">
            <a:lnSpc>
              <a:spcPct val="90000"/>
            </a:lnSpc>
            <a:spcBef>
              <a:spcPct val="0"/>
            </a:spcBef>
            <a:spcAft>
              <a:spcPct val="20000"/>
            </a:spcAft>
            <a:buChar char="••"/>
          </a:pPr>
          <a:r>
            <a:rPr lang="ar-EG" sz="1800" kern="1200" dirty="0" smtClean="0">
              <a:latin typeface="Arial" pitchFamily="34" charset="0"/>
              <a:cs typeface="Arial" pitchFamily="34" charset="0"/>
            </a:rPr>
            <a:t>النتيجة غير قابلة للإنفاذ قانونياً</a:t>
          </a:r>
          <a:endParaRPr lang="en-GB" sz="1800" kern="1200" dirty="0">
            <a:latin typeface="Arial" pitchFamily="34" charset="0"/>
            <a:cs typeface="Arial" pitchFamily="34" charset="0"/>
          </a:endParaRPr>
        </a:p>
      </dsp:txBody>
      <dsp:txXfrm>
        <a:off x="0" y="3254462"/>
        <a:ext cx="7532914" cy="11664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A1B427-5432-4B42-B4A4-76B36DC1C86B}">
      <dsp:nvSpPr>
        <dsp:cNvPr id="0" name=""/>
        <dsp:cNvSpPr/>
      </dsp:nvSpPr>
      <dsp:spPr>
        <a:xfrm>
          <a:off x="6798572" y="1781601"/>
          <a:ext cx="1617826" cy="970696"/>
        </a:xfrm>
        <a:prstGeom prst="roundRect">
          <a:avLst>
            <a:gd name="adj" fmla="val 10000"/>
          </a:avLst>
        </a:prstGeom>
        <a:solidFill>
          <a:srgbClr val="00206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b="1" kern="1200" dirty="0" smtClean="0">
              <a:latin typeface="Arial" pitchFamily="34" charset="0"/>
              <a:cs typeface="Arial" pitchFamily="34" charset="0"/>
            </a:rPr>
            <a:t>نشر الآراء</a:t>
          </a:r>
          <a:endParaRPr lang="en-GB" sz="1800" b="1" kern="1200" dirty="0">
            <a:latin typeface="Arial" pitchFamily="34" charset="0"/>
            <a:cs typeface="Arial" pitchFamily="34" charset="0"/>
          </a:endParaRPr>
        </a:p>
      </dsp:txBody>
      <dsp:txXfrm>
        <a:off x="6827003" y="1810032"/>
        <a:ext cx="1560964" cy="913834"/>
      </dsp:txXfrm>
    </dsp:sp>
    <dsp:sp modelId="{F2F30FD9-1473-403F-AF4D-B3516BDE1B8E}">
      <dsp:nvSpPr>
        <dsp:cNvPr id="0" name=""/>
        <dsp:cNvSpPr/>
      </dsp:nvSpPr>
      <dsp:spPr>
        <a:xfrm rot="10800000">
          <a:off x="6293810" y="2066339"/>
          <a:ext cx="342979" cy="4012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10800000">
        <a:off x="6396704" y="2146583"/>
        <a:ext cx="240085" cy="240733"/>
      </dsp:txXfrm>
    </dsp:sp>
    <dsp:sp modelId="{CA1D6F77-0A5D-45E8-B0F2-34422D2906DE}">
      <dsp:nvSpPr>
        <dsp:cNvPr id="0" name=""/>
        <dsp:cNvSpPr/>
      </dsp:nvSpPr>
      <dsp:spPr>
        <a:xfrm>
          <a:off x="4533615" y="1781601"/>
          <a:ext cx="1617826" cy="970696"/>
        </a:xfrm>
        <a:prstGeom prst="roundRect">
          <a:avLst>
            <a:gd name="adj" fmla="val 10000"/>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b="1" kern="1200" dirty="0" smtClean="0">
              <a:latin typeface="Arial" pitchFamily="34" charset="0"/>
              <a:cs typeface="Arial" pitchFamily="34" charset="0"/>
            </a:rPr>
            <a:t>تتاح للدولة مهلة 6 أشهر لتقديم تقرير</a:t>
          </a:r>
          <a:endParaRPr lang="en-GB" sz="1800" b="1" kern="1200" dirty="0">
            <a:latin typeface="Arial" pitchFamily="34" charset="0"/>
            <a:cs typeface="Arial" pitchFamily="34" charset="0"/>
          </a:endParaRPr>
        </a:p>
      </dsp:txBody>
      <dsp:txXfrm>
        <a:off x="4562046" y="1810032"/>
        <a:ext cx="1560964" cy="913834"/>
      </dsp:txXfrm>
    </dsp:sp>
    <dsp:sp modelId="{5AC8847A-DC85-4528-96A0-D125BD567220}">
      <dsp:nvSpPr>
        <dsp:cNvPr id="0" name=""/>
        <dsp:cNvSpPr/>
      </dsp:nvSpPr>
      <dsp:spPr>
        <a:xfrm rot="10800000">
          <a:off x="4028853" y="2066339"/>
          <a:ext cx="342979" cy="4012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10800000">
        <a:off x="4131747" y="2146583"/>
        <a:ext cx="240085" cy="240733"/>
      </dsp:txXfrm>
    </dsp:sp>
    <dsp:sp modelId="{8DACFAD4-4AFD-47E7-A616-7FA72EEEE8CC}">
      <dsp:nvSpPr>
        <dsp:cNvPr id="0" name=""/>
        <dsp:cNvSpPr/>
      </dsp:nvSpPr>
      <dsp:spPr>
        <a:xfrm>
          <a:off x="2268657" y="1781601"/>
          <a:ext cx="1617826" cy="970696"/>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b="1" kern="1200" dirty="0" smtClean="0">
              <a:latin typeface="Arial" pitchFamily="34" charset="0"/>
              <a:cs typeface="Arial" pitchFamily="34" charset="0"/>
            </a:rPr>
            <a:t>للجنة أن تلتمس مزيداً من المعلومات</a:t>
          </a:r>
          <a:endParaRPr lang="en-GB" sz="1800" b="1" kern="1200" dirty="0">
            <a:latin typeface="Arial" pitchFamily="34" charset="0"/>
            <a:cs typeface="Arial" pitchFamily="34" charset="0"/>
          </a:endParaRPr>
        </a:p>
      </dsp:txBody>
      <dsp:txXfrm>
        <a:off x="2297088" y="1810032"/>
        <a:ext cx="1560964" cy="913834"/>
      </dsp:txXfrm>
    </dsp:sp>
    <dsp:sp modelId="{F0177A61-B600-4B92-B054-54E135EB3DEB}">
      <dsp:nvSpPr>
        <dsp:cNvPr id="0" name=""/>
        <dsp:cNvSpPr/>
      </dsp:nvSpPr>
      <dsp:spPr>
        <a:xfrm rot="10800000">
          <a:off x="1763895" y="2066339"/>
          <a:ext cx="342979" cy="4012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GB" sz="1500" kern="1200"/>
        </a:p>
      </dsp:txBody>
      <dsp:txXfrm rot="10800000">
        <a:off x="1866789" y="2146583"/>
        <a:ext cx="240085" cy="240733"/>
      </dsp:txXfrm>
    </dsp:sp>
    <dsp:sp modelId="{09FC54BE-C33B-4C33-8215-82590D9B0E02}">
      <dsp:nvSpPr>
        <dsp:cNvPr id="0" name=""/>
        <dsp:cNvSpPr/>
      </dsp:nvSpPr>
      <dsp:spPr>
        <a:xfrm>
          <a:off x="3700" y="1781601"/>
          <a:ext cx="1617826" cy="970696"/>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b="1" kern="1200" dirty="0" smtClean="0">
              <a:latin typeface="Arial" pitchFamily="34" charset="0"/>
              <a:cs typeface="Arial" pitchFamily="34" charset="0"/>
            </a:rPr>
            <a:t>يتعيَّن على الدولة أن تُبلِّغ في تقريرها الدوري التالي</a:t>
          </a:r>
          <a:endParaRPr lang="en-GB" sz="1800" b="1" kern="1200" dirty="0">
            <a:latin typeface="Arial" pitchFamily="34" charset="0"/>
            <a:cs typeface="Arial" pitchFamily="34" charset="0"/>
          </a:endParaRPr>
        </a:p>
      </dsp:txBody>
      <dsp:txXfrm>
        <a:off x="32131" y="1810032"/>
        <a:ext cx="1560964" cy="9138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28/08/2015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F679E446-39ED-45DA-822A-FE06171E3040}" type="slidenum">
              <a:rPr lang="fr-FR"/>
              <a:pPr>
                <a:defRPr/>
              </a:pPr>
              <a:t>‹#›</a:t>
            </a:fld>
            <a:endParaRPr lang="fr-FR"/>
          </a:p>
        </p:txBody>
      </p:sp>
    </p:spTree>
    <p:extLst>
      <p:ext uri="{BB962C8B-B14F-4D97-AF65-F5344CB8AC3E}">
        <p14:creationId xmlns:p14="http://schemas.microsoft.com/office/powerpoint/2010/main" val="25390295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3037B757-0884-4D9D-8223-3788225C400D}" type="datetimeFigureOut">
              <a:rPr lang="en-GB"/>
              <a:pPr>
                <a:defRPr/>
              </a:pPr>
              <a:t>28/08/2015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A1AA0469-B06C-43D9-A17C-3B6BF99E9B16}" type="slidenum">
              <a:rPr lang="en-GB"/>
              <a:pPr>
                <a:defRPr/>
              </a:pPr>
              <a:t>‹#›</a:t>
            </a:fld>
            <a:endParaRPr lang="en-GB"/>
          </a:p>
        </p:txBody>
      </p:sp>
    </p:spTree>
    <p:extLst>
      <p:ext uri="{BB962C8B-B14F-4D97-AF65-F5344CB8AC3E}">
        <p14:creationId xmlns:p14="http://schemas.microsoft.com/office/powerpoint/2010/main" val="9344725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0930A19-C06A-49B8-93E5-0BDC33A41919}"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7C5ABD2-9D46-4114-BD91-0D629A117CF1}"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C038B65-0BF6-4F6D-B4F4-662576A715D6}"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6B815E2-E6E1-40DE-AF47-C8C873C62684}" type="slidenum">
              <a:rPr lang="en-GB" smtClean="0"/>
              <a:pPr eaLnBrk="1" hangingPunct="1"/>
              <a:t>12</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9C13755-07A8-4279-B10F-4AD1B1CE05E0}"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lnSpc>
                <a:spcPct val="90000"/>
              </a:lnSpc>
              <a:spcBef>
                <a:spcPct val="0"/>
              </a:spcBef>
            </a:pPr>
            <a:r>
              <a:rPr lang="ar-EG" b="1" dirty="0" smtClean="0"/>
              <a:t>الشريحة 3</a:t>
            </a:r>
            <a:endParaRPr lang="en-GB" b="1" dirty="0" smtClean="0"/>
          </a:p>
          <a:p>
            <a:pPr eaLnBrk="1" hangingPunct="1">
              <a:spcBef>
                <a:spcPct val="0"/>
              </a:spcBef>
            </a:pPr>
            <a:endParaRPr lang="en-GB"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62DFA5-6BC4-4033-AC2D-FB5C7D4A6CF4}"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spcBef>
                <a:spcPct val="0"/>
              </a:spcBef>
            </a:pPr>
            <a:r>
              <a:rPr lang="ar-EG" b="1" dirty="0" smtClean="0"/>
              <a:t>(الدول الأطراف)</a:t>
            </a:r>
            <a:endParaRPr lang="it-IT" b="1" dirty="0" smtClean="0"/>
          </a:p>
          <a:p>
            <a:pPr algn="r" rtl="1" eaLnBrk="1" hangingPunct="1">
              <a:spcBef>
                <a:spcPct val="0"/>
              </a:spcBef>
            </a:pPr>
            <a:endParaRPr lang="it-IT" b="1" dirty="0" smtClean="0"/>
          </a:p>
          <a:p>
            <a:pPr algn="r" rtl="1" eaLnBrk="1" hangingPunct="1">
              <a:spcBef>
                <a:spcPct val="0"/>
              </a:spcBef>
            </a:pPr>
            <a:r>
              <a:rPr lang="ar-EG" b="1" dirty="0" smtClean="0"/>
              <a:t>الشريحة 5</a:t>
            </a:r>
            <a:endParaRPr lang="it-IT" dirty="0" smtClean="0"/>
          </a:p>
          <a:p>
            <a:pPr algn="r" rtl="1" eaLnBrk="1" hangingPunct="1">
              <a:spcBef>
                <a:spcPct val="0"/>
              </a:spcBef>
            </a:pPr>
            <a:endParaRPr lang="it-IT" dirty="0" smtClean="0"/>
          </a:p>
          <a:p>
            <a:pPr algn="r" rtl="1" eaLnBrk="1" hangingPunct="1">
              <a:spcBef>
                <a:spcPct val="0"/>
              </a:spcBef>
            </a:pPr>
            <a:r>
              <a:rPr lang="ar-EG" dirty="0" smtClean="0"/>
              <a:t>الغرض من هذه الشريحة هو توضيح العملية الجارية</a:t>
            </a:r>
            <a:r>
              <a:rPr lang="ar-EG" baseline="0" dirty="0" smtClean="0"/>
              <a:t> التي تبدأ بتقديم الشكوى وتصل إلى مرحلتها النهائية في اللجنة .</a:t>
            </a:r>
          </a:p>
          <a:p>
            <a:pPr algn="r" rtl="1" eaLnBrk="1" hangingPunct="1">
              <a:spcBef>
                <a:spcPct val="0"/>
              </a:spcBef>
            </a:pPr>
            <a:endParaRPr lang="ar-EG" baseline="0" dirty="0" smtClean="0"/>
          </a:p>
          <a:p>
            <a:pPr algn="r" rtl="1" eaLnBrk="1" hangingPunct="1">
              <a:spcBef>
                <a:spcPct val="0"/>
              </a:spcBef>
            </a:pPr>
            <a:r>
              <a:rPr lang="ar-EG" baseline="0" dirty="0" smtClean="0"/>
              <a:t>وقد يرغب القائم بالتدريب في توضيح الإجراء بأن يذكر ’آراء‘ لجنة أخرى بموجب بروتوكولها الاختياري – مثل البروتوكول الاختياري للجنة المعنية بالقضاء على جميع أشكال التمييز ضد المرأة – ومناقشة العملية مع المشاركين. وتوضيح العملية من خلال مثال حقيقي قد يمكِّن </a:t>
            </a:r>
            <a:r>
              <a:rPr lang="ar-EG" baseline="0" smtClean="0"/>
              <a:t>المشاركين من </a:t>
            </a:r>
            <a:r>
              <a:rPr lang="ar-EG" baseline="0" dirty="0" smtClean="0"/>
              <a:t>تحديد سياق العملية.</a:t>
            </a:r>
            <a:endParaRPr lang="ar-EG" dirty="0" smtClean="0"/>
          </a:p>
        </p:txBody>
      </p:sp>
      <p:sp>
        <p:nvSpPr>
          <p:cNvPr id="41987" name="Slide Number Placeholder 3"/>
          <p:cNvSpPr txBox="1">
            <a:spLocks noGrp="1"/>
          </p:cNvSpPr>
          <p:nvPr/>
        </p:nvSpPr>
        <p:spPr bwMode="auto">
          <a:xfrm>
            <a:off x="3849688" y="9428163"/>
            <a:ext cx="2946400" cy="496887"/>
          </a:xfrm>
          <a:prstGeom prst="rect">
            <a:avLst/>
          </a:prstGeom>
          <a:noFill/>
          <a:ln>
            <a:miter lim="800000"/>
            <a:headEnd/>
            <a:tailEnd/>
          </a:ln>
        </p:spPr>
        <p:txBody>
          <a:bodyPr anchor="b"/>
          <a:lstStyle/>
          <a:p>
            <a:pPr algn="r">
              <a:defRPr/>
            </a:pPr>
            <a:fld id="{79FC934F-B175-4E2F-BA82-E8EC59BF5995}" type="slidenum">
              <a:rPr lang="en-US" sz="1200">
                <a:latin typeface="+mn-lt"/>
                <a:ea typeface="ＭＳ Ｐゴシック" pitchFamily="-108" charset="-128"/>
              </a:rPr>
              <a:pPr algn="r">
                <a:defRPr/>
              </a:pPr>
              <a:t>4</a:t>
            </a:fld>
            <a:endParaRPr lang="en-US" sz="1200">
              <a:latin typeface="+mn-lt"/>
              <a:ea typeface="ＭＳ Ｐゴシック" pitchFamily="-108"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lnSpc>
                <a:spcPct val="90000"/>
              </a:lnSpc>
              <a:spcBef>
                <a:spcPct val="0"/>
              </a:spcBef>
            </a:pPr>
            <a:r>
              <a:rPr lang="ar-EG" b="1" dirty="0" smtClean="0"/>
              <a:t>الشريحة 3</a:t>
            </a:r>
            <a:endParaRPr lang="en-GB" b="1" dirty="0" smtClean="0"/>
          </a:p>
          <a:p>
            <a:pPr eaLnBrk="1" hangingPunct="1">
              <a:spcBef>
                <a:spcPct val="0"/>
              </a:spcBef>
            </a:pPr>
            <a:endParaRPr lang="en-GB"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2B1476D-75A8-41FC-B9F9-7968F218D653}"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lnSpc>
                <a:spcPct val="90000"/>
              </a:lnSpc>
              <a:spcBef>
                <a:spcPct val="0"/>
              </a:spcBef>
            </a:pPr>
            <a:r>
              <a:rPr lang="ar-EG" b="1" dirty="0" smtClean="0"/>
              <a:t>الشريحة 3</a:t>
            </a:r>
            <a:endParaRPr lang="en-GB" b="1" dirty="0" smtClean="0"/>
          </a:p>
          <a:p>
            <a:pPr eaLnBrk="1" hangingPunct="1">
              <a:spcBef>
                <a:spcPct val="0"/>
              </a:spcBef>
            </a:pPr>
            <a:endParaRPr lang="en-GB"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6853B5F-BAAC-4801-B276-CFCC2B375BFC}"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EF0975E-58F6-41A9-80C4-E68B3FC3A1D6}"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958F2F1-C64A-45AB-B5EF-78C06299831B}"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dirty="0" smtClean="0"/>
          </a:p>
          <a:p>
            <a:pPr eaLnBrk="1" hangingPunct="1">
              <a:spcBef>
                <a:spcPct val="0"/>
              </a:spcBef>
            </a:pPr>
            <a:endParaRPr lang="en-GB" dirty="0"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42930A-D706-435D-92B3-1B712A52BE61}"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62859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EA65CD65-CF66-4595-9BC1-A8633A569B1B}" type="datetime1">
              <a:rPr lang="fr-FR"/>
              <a:pPr>
                <a:defRPr/>
              </a:pPr>
              <a:t>28/08/2015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442888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294FA134-B968-415D-8AFA-C3CA57C21388}" type="datetime1">
              <a:rPr lang="fr-FR"/>
              <a:pPr>
                <a:defRPr/>
              </a:pPr>
              <a:t>28/08/2015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469576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9F76C54-B853-450F-802D-EE7E96456FA7}" type="datetime1">
              <a:rPr lang="fr-FR"/>
              <a:pPr>
                <a:defRPr/>
              </a:pPr>
              <a:t>28/08/2015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09359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EAB786E4-7289-4670-86AB-C081273928C2}" type="datetime1">
              <a:rPr lang="fr-FR"/>
              <a:pPr>
                <a:defRPr/>
              </a:pPr>
              <a:t>28/08/2015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286671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D6B7E7F2-822F-4144-AA74-5BEF6AE012EF}" type="datetime1">
              <a:rPr lang="fr-FR"/>
              <a:pPr>
                <a:defRPr/>
              </a:pPr>
              <a:t>28/08/2015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57450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BB683326-6110-4745-90FF-816B0135D3A8}" type="datetime1">
              <a:rPr lang="fr-FR"/>
              <a:pPr>
                <a:defRPr/>
              </a:pPr>
              <a:t>28/08/2015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570506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1E683D81-D430-4BF6-9058-248BE4F54AA5}" type="datetime1">
              <a:rPr lang="fr-FR"/>
              <a:pPr>
                <a:defRPr/>
              </a:pPr>
              <a:t>28/08/2015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4083106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7D2817B7-2182-4EC4-BD66-C59DA14A971B}" type="datetime1">
              <a:rPr lang="fr-FR"/>
              <a:pPr>
                <a:defRPr/>
              </a:pPr>
              <a:t>28/08/2015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63" r:id="rId1"/>
    <p:sldLayoutId id="2147483958" r:id="rId2"/>
    <p:sldLayoutId id="2147483959" r:id="rId3"/>
    <p:sldLayoutId id="2147483960" r:id="rId4"/>
    <p:sldLayoutId id="2147483961" r:id="rId5"/>
    <p:sldLayoutId id="2147483962" r:id="rId6"/>
    <p:sldLayoutId id="2147483964" r:id="rId7"/>
    <p:sldLayoutId id="2147483965"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ohchr.org/EN/HRBodies/CRPD/Pages/CRPDIndex.aspx"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7829550" cy="979488"/>
          </a:xfrm>
        </p:spPr>
        <p:txBody>
          <a:bodyPr/>
          <a:lstStyle/>
          <a:p>
            <a:pPr algn="r" rtl="1"/>
            <a:r>
              <a:rPr lang="ar-SA" sz="3200" dirty="0" smtClean="0">
                <a:solidFill>
                  <a:schemeClr val="bg1"/>
                </a:solidFill>
                <a:latin typeface="Arial" charset="0"/>
                <a:ea typeface="ＭＳ Ｐゴシック" pitchFamily="34" charset="-128"/>
                <a:cs typeface="Arial" charset="0"/>
              </a:rPr>
              <a:t>الوحدة 8</a:t>
            </a:r>
            <a:endParaRPr lang="en-US" sz="3200" dirty="0" smtClean="0">
              <a:solidFill>
                <a:schemeClr val="bg1"/>
              </a:solidFill>
              <a:latin typeface="Arial" charset="0"/>
              <a:ea typeface="ＭＳ Ｐゴシック" pitchFamily="34" charset="-128"/>
              <a:cs typeface="Arial" charset="0"/>
            </a:endParaRPr>
          </a:p>
        </p:txBody>
      </p:sp>
      <p:sp>
        <p:nvSpPr>
          <p:cNvPr id="5123" name="Titre 10"/>
          <p:cNvSpPr>
            <a:spLocks noGrp="1"/>
          </p:cNvSpPr>
          <p:nvPr>
            <p:ph type="ctrTitle"/>
          </p:nvPr>
        </p:nvSpPr>
        <p:spPr>
          <a:xfrm>
            <a:off x="723900" y="1930400"/>
            <a:ext cx="7348538" cy="1149350"/>
          </a:xfrm>
        </p:spPr>
        <p:txBody>
          <a:bodyPr/>
          <a:lstStyle/>
          <a:p>
            <a:pPr algn="r" rtl="1"/>
            <a:r>
              <a:rPr lang="ar-SA" sz="3400" dirty="0" smtClean="0">
                <a:latin typeface="Arial" charset="0"/>
                <a:ea typeface="ＭＳ Ｐゴシック" pitchFamily="34" charset="-128"/>
                <a:cs typeface="Arial" charset="0"/>
              </a:rPr>
              <a:t>البروتوكول الاختياري</a:t>
            </a:r>
            <a:endParaRPr lang="en-GB" sz="3400" dirty="0" smtClean="0">
              <a:latin typeface="Arial" charset="0"/>
              <a:ea typeface="ＭＳ Ｐゴシック" pitchFamily="34" charset="-128"/>
              <a:cs typeface="Arial" charset="0"/>
            </a:endParaRPr>
          </a:p>
        </p:txBody>
      </p:sp>
      <p:sp>
        <p:nvSpPr>
          <p:cNvPr id="4" name="Text Box 4"/>
          <p:cNvSpPr txBox="1">
            <a:spLocks noChangeArrowheads="1"/>
          </p:cNvSpPr>
          <p:nvPr/>
        </p:nvSpPr>
        <p:spPr bwMode="auto">
          <a:xfrm>
            <a:off x="6362700" y="5600700"/>
            <a:ext cx="2257425" cy="101282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1" i="0" u="none" strike="noStrike" kern="0" cap="none" spc="0" normalizeH="0" baseline="0" noProof="0" dirty="0">
                <a:ln>
                  <a:noFill/>
                </a:ln>
                <a:solidFill>
                  <a:sysClr val="window" lastClr="FFFFFF"/>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مكتب المفوض السامي</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
        <p:nvSpPr>
          <p:cNvPr id="5" name="Text Box 5"/>
          <p:cNvSpPr txBox="1">
            <a:spLocks noChangeArrowheads="1"/>
          </p:cNvSpPr>
          <p:nvPr/>
        </p:nvSpPr>
        <p:spPr bwMode="auto">
          <a:xfrm>
            <a:off x="3971925" y="6365875"/>
            <a:ext cx="1419225" cy="25717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741363" y="274638"/>
            <a:ext cx="8015287" cy="1090612"/>
          </a:xfrm>
        </p:spPr>
        <p:txBody>
          <a:bodyPr/>
          <a:lstStyle/>
          <a:p>
            <a:pPr algn="ctr" eaLnBrk="1" hangingPunct="1"/>
            <a:r>
              <a:rPr lang="ar-SA" sz="3200" dirty="0" smtClean="0">
                <a:latin typeface="Arial" charset="0"/>
                <a:ea typeface="ＭＳ Ｐゴシック" pitchFamily="34" charset="-128"/>
                <a:cs typeface="Arial" charset="0"/>
              </a:rPr>
              <a:t>فوائد البروتوكول الاختياري</a:t>
            </a:r>
            <a:endParaRPr lang="fr-FR" sz="3600" dirty="0" smtClean="0">
              <a:latin typeface="Arial" charset="0"/>
              <a:ea typeface="ＭＳ Ｐゴシック" pitchFamily="34" charset="-128"/>
              <a:cs typeface="Arial" charset="0"/>
            </a:endParaRPr>
          </a:p>
        </p:txBody>
      </p:sp>
      <p:sp>
        <p:nvSpPr>
          <p:cNvPr id="13315" name="Content Placeholder 2"/>
          <p:cNvSpPr txBox="1">
            <a:spLocks/>
          </p:cNvSpPr>
          <p:nvPr/>
        </p:nvSpPr>
        <p:spPr bwMode="auto">
          <a:xfrm>
            <a:off x="457200" y="914400"/>
            <a:ext cx="8299450" cy="518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يمكن أن يعزز آليات الحماية الوطنية مثل المحاكم</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يمكن أن يثبت صحة القوانين والسياسات</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يمكن أن يثبت صحة قرارات المحاكم الوطنية أو يشكِّك فيها</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يساعد الحكومات على إحداث تغيير داخلي</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يتيح فرصة للدول للاستفادة من مشورة الخبراء الدوليين</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يوضح كيفية تنفيذ الاتفاقية بالإشارة إلى حالات محدَّدة</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يساعد على إدماج الاتفاقية في القانون المحلي</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يوفِّر آلية لقيام منظمات المجتمع المدني بالمقاضاة الاستراتيجية من أجل دعم إحداث تغييرات رئيسية</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يمكن أن يوفِّر الحماية للضحايا</a:t>
            </a:r>
            <a:endParaRPr lang="en-US" sz="2200" dirty="0" smtClean="0">
              <a:cs typeface="Arial" charset="0"/>
            </a:endParaRPr>
          </a:p>
          <a:p>
            <a:pPr marL="342900" indent="-342900" algn="r" rtl="1" eaLnBrk="1" hangingPunct="1">
              <a:lnSpc>
                <a:spcPct val="90000"/>
              </a:lnSpc>
              <a:spcBef>
                <a:spcPct val="20000"/>
              </a:spcBef>
              <a:buClr>
                <a:schemeClr val="tx2"/>
              </a:buClr>
              <a:buFont typeface="Wingdings" pitchFamily="2" charset="2"/>
              <a:buChar char="ü"/>
              <a:defRPr/>
            </a:pPr>
            <a:r>
              <a:rPr lang="ar-SA" sz="2200" dirty="0" smtClean="0">
                <a:cs typeface="Arial" charset="0"/>
              </a:rPr>
              <a:t>من السهل نسبياً أن يستخدمه الضحايا</a:t>
            </a:r>
            <a:endParaRPr lang="en-US" sz="2200" dirty="0" smtClean="0">
              <a:cs typeface="Arial" charset="0"/>
            </a:endParaRPr>
          </a:p>
          <a:p>
            <a:pPr algn="r" rtl="1" eaLnBrk="1" hangingPunct="1">
              <a:lnSpc>
                <a:spcPct val="90000"/>
              </a:lnSpc>
              <a:spcBef>
                <a:spcPct val="20000"/>
              </a:spcBef>
              <a:buClr>
                <a:schemeClr val="tx2"/>
              </a:buClr>
              <a:defRPr/>
            </a:pPr>
            <a:endParaRPr lang="en-US" sz="22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741363" y="274638"/>
            <a:ext cx="8015287" cy="1090612"/>
          </a:xfrm>
        </p:spPr>
        <p:txBody>
          <a:bodyPr/>
          <a:lstStyle/>
          <a:p>
            <a:pPr algn="ctr" eaLnBrk="1" hangingPunct="1"/>
            <a:endParaRPr lang="en-US" sz="360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824174703"/>
              </p:ext>
            </p:extLst>
          </p:nvPr>
        </p:nvGraphicFramePr>
        <p:xfrm>
          <a:off x="536575" y="274638"/>
          <a:ext cx="8321676" cy="5599113"/>
        </p:xfrm>
        <a:graphic>
          <a:graphicData uri="http://schemas.openxmlformats.org/drawingml/2006/table">
            <a:tbl>
              <a:tblPr rtl="1" firstRow="1" bandRow="1">
                <a:tableStyleId>{7DF18680-E054-41AD-8BC1-D1AEF772440D}</a:tableStyleId>
              </a:tblPr>
              <a:tblGrid>
                <a:gridCol w="2704643"/>
                <a:gridCol w="2704643"/>
                <a:gridCol w="2912390"/>
              </a:tblGrid>
              <a:tr h="486438">
                <a:tc gridSpan="3">
                  <a:txBody>
                    <a:bodyPr/>
                    <a:lstStyle/>
                    <a:p>
                      <a:pPr algn="r" rtl="1"/>
                      <a:r>
                        <a:rPr lang="ar-SA" sz="1800" dirty="0" smtClean="0">
                          <a:latin typeface="Arial" pitchFamily="34" charset="0"/>
                          <a:cs typeface="Arial" pitchFamily="34" charset="0"/>
                        </a:rPr>
                        <a:t>أدوار أصحاب</a:t>
                      </a:r>
                      <a:r>
                        <a:rPr lang="ar-SA" sz="1800" baseline="0" dirty="0" smtClean="0">
                          <a:latin typeface="Arial" pitchFamily="34" charset="0"/>
                          <a:cs typeface="Arial" pitchFamily="34" charset="0"/>
                        </a:rPr>
                        <a:t> المصلحة في دعم البروتوكول الاختياري</a:t>
                      </a:r>
                      <a:endParaRPr lang="en-GB" sz="1800" dirty="0">
                        <a:latin typeface="Arial" pitchFamily="34" charset="0"/>
                        <a:cs typeface="Arial" pitchFamily="34" charset="0"/>
                      </a:endParaRPr>
                    </a:p>
                  </a:txBody>
                  <a:tcPr marL="91445" marR="91445"/>
                </a:tc>
                <a:tc hMerge="1">
                  <a:txBody>
                    <a:bodyPr/>
                    <a:lstStyle/>
                    <a:p>
                      <a:endParaRPr lang="en-GB" dirty="0">
                        <a:latin typeface="Arial" pitchFamily="34" charset="0"/>
                        <a:cs typeface="Arial" pitchFamily="34" charset="0"/>
                      </a:endParaRPr>
                    </a:p>
                  </a:txBody>
                  <a:tcPr/>
                </a:tc>
                <a:tc hMerge="1">
                  <a:txBody>
                    <a:bodyPr/>
                    <a:lstStyle/>
                    <a:p>
                      <a:endParaRPr lang="en-GB" dirty="0">
                        <a:latin typeface="Arial" pitchFamily="34" charset="0"/>
                        <a:cs typeface="Arial" pitchFamily="34" charset="0"/>
                      </a:endParaRPr>
                    </a:p>
                  </a:txBody>
                  <a:tcPr/>
                </a:tc>
              </a:tr>
              <a:tr h="486438">
                <a:tc>
                  <a:txBody>
                    <a:bodyPr/>
                    <a:lstStyle/>
                    <a:p>
                      <a:pPr algn="r" rtl="1"/>
                      <a:r>
                        <a:rPr lang="ar-SA" sz="1600" b="1" dirty="0" smtClean="0">
                          <a:latin typeface="Arial" pitchFamily="34" charset="0"/>
                          <a:cs typeface="Arial" pitchFamily="34" charset="0"/>
                        </a:rPr>
                        <a:t>الدول</a:t>
                      </a:r>
                      <a:endParaRPr lang="en-GB" sz="1600" b="1" dirty="0">
                        <a:latin typeface="Arial" pitchFamily="34" charset="0"/>
                        <a:cs typeface="Arial" pitchFamily="34" charset="0"/>
                      </a:endParaRPr>
                    </a:p>
                  </a:txBody>
                  <a:tcPr marL="91445" marR="91445"/>
                </a:tc>
                <a:tc>
                  <a:txBody>
                    <a:bodyPr/>
                    <a:lstStyle/>
                    <a:p>
                      <a:pPr algn="r" rtl="1"/>
                      <a:r>
                        <a:rPr lang="ar-SA" sz="1600" b="1" dirty="0" smtClean="0">
                          <a:latin typeface="Arial" pitchFamily="34" charset="0"/>
                          <a:cs typeface="Arial" pitchFamily="34" charset="0"/>
                        </a:rPr>
                        <a:t>المجتمع المدني</a:t>
                      </a:r>
                      <a:endParaRPr lang="en-GB" sz="1600" b="1" dirty="0">
                        <a:latin typeface="Arial" pitchFamily="34" charset="0"/>
                        <a:cs typeface="Arial" pitchFamily="34" charset="0"/>
                      </a:endParaRPr>
                    </a:p>
                  </a:txBody>
                  <a:tcPr marL="91445" marR="91445"/>
                </a:tc>
                <a:tc>
                  <a:txBody>
                    <a:bodyPr/>
                    <a:lstStyle/>
                    <a:p>
                      <a:pPr algn="r" rtl="1"/>
                      <a:r>
                        <a:rPr lang="ar-SA" sz="1600" b="1" dirty="0" smtClean="0">
                          <a:latin typeface="Arial" pitchFamily="34" charset="0"/>
                          <a:cs typeface="Arial" pitchFamily="34" charset="0"/>
                        </a:rPr>
                        <a:t>أفرقة الأمم المتحدة القطرية</a:t>
                      </a:r>
                      <a:endParaRPr lang="en-GB" sz="1600" b="1" dirty="0">
                        <a:latin typeface="Arial" pitchFamily="34" charset="0"/>
                        <a:cs typeface="Arial" pitchFamily="34" charset="0"/>
                      </a:endParaRPr>
                    </a:p>
                  </a:txBody>
                  <a:tcPr marL="91445" marR="91445"/>
                </a:tc>
              </a:tr>
              <a:tr h="486438">
                <a:tc>
                  <a:txBody>
                    <a:bodyPr/>
                    <a:lstStyle/>
                    <a:p>
                      <a:pPr algn="r" rtl="1"/>
                      <a:r>
                        <a:rPr lang="ar-SA" sz="1600" dirty="0" smtClean="0">
                          <a:latin typeface="Arial" pitchFamily="34" charset="0"/>
                          <a:cs typeface="Arial" pitchFamily="34" charset="0"/>
                        </a:rPr>
                        <a:t>التصديق على البروتوكول الاختياري</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دعم التصديق</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دعم</a:t>
                      </a:r>
                      <a:r>
                        <a:rPr lang="ar-SA" sz="1600" baseline="0" dirty="0" smtClean="0">
                          <a:latin typeface="Arial" pitchFamily="34" charset="0"/>
                          <a:cs typeface="Arial" pitchFamily="34" charset="0"/>
                        </a:rPr>
                        <a:t> التصديق</a:t>
                      </a:r>
                      <a:endParaRPr lang="en-GB" sz="1600" dirty="0">
                        <a:latin typeface="Arial" pitchFamily="34" charset="0"/>
                        <a:cs typeface="Arial" pitchFamily="34" charset="0"/>
                      </a:endParaRPr>
                    </a:p>
                  </a:txBody>
                  <a:tcPr marL="91445" marR="91445"/>
                </a:tc>
              </a:tr>
              <a:tr h="818729">
                <a:tc>
                  <a:txBody>
                    <a:bodyPr/>
                    <a:lstStyle/>
                    <a:p>
                      <a:pPr algn="r" rtl="1"/>
                      <a:r>
                        <a:rPr lang="ar-SA" sz="1600" dirty="0" smtClean="0">
                          <a:latin typeface="Arial" pitchFamily="34" charset="0"/>
                          <a:cs typeface="Arial" pitchFamily="34" charset="0"/>
                        </a:rPr>
                        <a:t>تعزيز التنفيذ</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مساعدة أصحاب البلاغات في الشكاوى</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جمع ونشر السوابق القانونية </a:t>
                      </a:r>
                      <a:endParaRPr lang="en-GB" sz="1600" dirty="0">
                        <a:latin typeface="Arial" pitchFamily="34" charset="0"/>
                        <a:cs typeface="Arial" pitchFamily="34" charset="0"/>
                      </a:endParaRPr>
                    </a:p>
                  </a:txBody>
                  <a:tcPr marL="91445" marR="91445"/>
                </a:tc>
              </a:tr>
              <a:tr h="914398">
                <a:tc>
                  <a:txBody>
                    <a:bodyPr/>
                    <a:lstStyle/>
                    <a:p>
                      <a:pPr algn="r" rtl="1"/>
                      <a:r>
                        <a:rPr lang="ar-SA" sz="1600" dirty="0" smtClean="0">
                          <a:latin typeface="Arial" pitchFamily="34" charset="0"/>
                          <a:cs typeface="Arial" pitchFamily="34" charset="0"/>
                        </a:rPr>
                        <a:t>تعزيز سُبل</a:t>
                      </a:r>
                      <a:r>
                        <a:rPr lang="ar-SA" sz="1600" baseline="0" dirty="0" smtClean="0">
                          <a:latin typeface="Arial" pitchFamily="34" charset="0"/>
                          <a:cs typeface="Arial" pitchFamily="34" charset="0"/>
                        </a:rPr>
                        <a:t> الانتصاف المحلية</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صياغة التوصيات لصالح الضحايا</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إذكاء الوعي وتدريب أصحاب المصلحة مثل القضاة</a:t>
                      </a:r>
                      <a:r>
                        <a:rPr lang="ar-SA" sz="1600" baseline="0" dirty="0" smtClean="0">
                          <a:latin typeface="Arial" pitchFamily="34" charset="0"/>
                          <a:cs typeface="Arial" pitchFamily="34" charset="0"/>
                        </a:rPr>
                        <a:t> ومنظمات المجتمع المدني</a:t>
                      </a:r>
                      <a:endParaRPr lang="en-GB" sz="1600" dirty="0">
                        <a:latin typeface="Arial" pitchFamily="34" charset="0"/>
                        <a:cs typeface="Arial" pitchFamily="34" charset="0"/>
                      </a:endParaRPr>
                    </a:p>
                  </a:txBody>
                  <a:tcPr marL="91445" marR="91445"/>
                </a:tc>
              </a:tr>
              <a:tr h="640078">
                <a:tc>
                  <a:txBody>
                    <a:bodyPr/>
                    <a:lstStyle/>
                    <a:p>
                      <a:pPr algn="r" rtl="1"/>
                      <a:r>
                        <a:rPr lang="ar-SA" sz="1600" dirty="0" smtClean="0">
                          <a:latin typeface="Arial" pitchFamily="34" charset="0"/>
                          <a:cs typeface="Arial" pitchFamily="34" charset="0"/>
                        </a:rPr>
                        <a:t>توفير معلومات إلى اللجنة في الوقت المناسب</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توفير معلومات موثوقة للتحقيقات</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توفير معلومات موثوقة للتحقيقات</a:t>
                      </a:r>
                      <a:endParaRPr lang="en-GB" sz="1600" dirty="0">
                        <a:latin typeface="Arial" pitchFamily="34" charset="0"/>
                        <a:cs typeface="Arial" pitchFamily="34" charset="0"/>
                      </a:endParaRPr>
                    </a:p>
                  </a:txBody>
                  <a:tcPr marL="91445" marR="91445"/>
                </a:tc>
              </a:tr>
              <a:tr h="640078">
                <a:tc>
                  <a:txBody>
                    <a:bodyPr/>
                    <a:lstStyle/>
                    <a:p>
                      <a:pPr algn="r" rtl="1"/>
                      <a:r>
                        <a:rPr lang="ar-SA" sz="1600" dirty="0" smtClean="0">
                          <a:latin typeface="Arial" pitchFamily="34" charset="0"/>
                          <a:cs typeface="Arial" pitchFamily="34" charset="0"/>
                        </a:rPr>
                        <a:t>متابعة التوصيات</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رصد الامتثال</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المساعدة في المتابعة</a:t>
                      </a:r>
                      <a:endParaRPr lang="en-GB" sz="1600" dirty="0">
                        <a:latin typeface="Arial" pitchFamily="34" charset="0"/>
                        <a:cs typeface="Arial" pitchFamily="34" charset="0"/>
                      </a:endParaRPr>
                    </a:p>
                  </a:txBody>
                  <a:tcPr marL="91445" marR="91445"/>
                </a:tc>
              </a:tr>
              <a:tr h="640078">
                <a:tc>
                  <a:txBody>
                    <a:bodyPr/>
                    <a:lstStyle/>
                    <a:p>
                      <a:pPr algn="r" rtl="1"/>
                      <a:r>
                        <a:rPr lang="ar-SA" sz="1600" dirty="0" smtClean="0">
                          <a:latin typeface="Arial" pitchFamily="34" charset="0"/>
                          <a:cs typeface="Arial" pitchFamily="34" charset="0"/>
                        </a:rPr>
                        <a:t>نشر</a:t>
                      </a:r>
                      <a:r>
                        <a:rPr lang="ar-SA" sz="1600" baseline="0" dirty="0" smtClean="0">
                          <a:latin typeface="Arial" pitchFamily="34" charset="0"/>
                          <a:cs typeface="Arial" pitchFamily="34" charset="0"/>
                        </a:rPr>
                        <a:t> آراء اللجنة</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نشر آراء اللجنة</a:t>
                      </a:r>
                      <a:endParaRPr lang="en-GB" sz="1600" dirty="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نشر آراء اللجنة</a:t>
                      </a:r>
                      <a:endParaRPr lang="en-GB" sz="1600" dirty="0">
                        <a:latin typeface="Arial" pitchFamily="34" charset="0"/>
                        <a:cs typeface="Arial" pitchFamily="34" charset="0"/>
                      </a:endParaRPr>
                    </a:p>
                  </a:txBody>
                  <a:tcPr marL="91445" marR="91445"/>
                </a:tc>
              </a:tr>
              <a:tr h="486438">
                <a:tc>
                  <a:txBody>
                    <a:bodyPr/>
                    <a:lstStyle/>
                    <a:p>
                      <a:pPr algn="r" rtl="1"/>
                      <a:r>
                        <a:rPr lang="ar-SA" sz="1600" dirty="0" smtClean="0">
                          <a:latin typeface="Arial" pitchFamily="34" charset="0"/>
                          <a:cs typeface="Arial" pitchFamily="34" charset="0"/>
                        </a:rPr>
                        <a:t>التبليغ عن</a:t>
                      </a:r>
                      <a:r>
                        <a:rPr lang="ar-SA" sz="1600" baseline="0" dirty="0" smtClean="0">
                          <a:latin typeface="Arial" pitchFamily="34" charset="0"/>
                          <a:cs typeface="Arial" pitchFamily="34" charset="0"/>
                        </a:rPr>
                        <a:t> المتابعة</a:t>
                      </a:r>
                      <a:endParaRPr lang="en-GB" sz="1600" dirty="0">
                        <a:latin typeface="Arial" pitchFamily="34" charset="0"/>
                        <a:cs typeface="Arial" pitchFamily="34" charset="0"/>
                      </a:endParaRPr>
                    </a:p>
                  </a:txBody>
                  <a:tcPr marL="91445" marR="91445"/>
                </a:tc>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600" dirty="0" smtClean="0">
                          <a:latin typeface="Arial" pitchFamily="34" charset="0"/>
                          <a:cs typeface="Arial" pitchFamily="34" charset="0"/>
                        </a:rPr>
                        <a:t>التبليغ عن</a:t>
                      </a:r>
                      <a:r>
                        <a:rPr lang="ar-SA" sz="1600" baseline="0" dirty="0" smtClean="0">
                          <a:latin typeface="Arial" pitchFamily="34" charset="0"/>
                          <a:cs typeface="Arial" pitchFamily="34" charset="0"/>
                        </a:rPr>
                        <a:t> المتابعة</a:t>
                      </a:r>
                      <a:endParaRPr lang="en-GB" sz="1600" dirty="0" smtClean="0">
                        <a:latin typeface="Arial" pitchFamily="34" charset="0"/>
                        <a:cs typeface="Arial" pitchFamily="34" charset="0"/>
                      </a:endParaRPr>
                    </a:p>
                  </a:txBody>
                  <a:tcPr marL="91445" marR="91445"/>
                </a:tc>
                <a:tc>
                  <a:txBody>
                    <a:bodyPr/>
                    <a:lstStyle/>
                    <a:p>
                      <a:pPr algn="r" rtl="1"/>
                      <a:r>
                        <a:rPr lang="ar-SA" sz="1600" dirty="0" smtClean="0">
                          <a:latin typeface="Arial" pitchFamily="34" charset="0"/>
                          <a:cs typeface="Arial" pitchFamily="34" charset="0"/>
                        </a:rPr>
                        <a:t>التبليغ عن</a:t>
                      </a:r>
                      <a:r>
                        <a:rPr lang="ar-SA" sz="1600" baseline="0" dirty="0" smtClean="0">
                          <a:latin typeface="Arial" pitchFamily="34" charset="0"/>
                          <a:cs typeface="Arial" pitchFamily="34" charset="0"/>
                        </a:rPr>
                        <a:t> المتابعة</a:t>
                      </a:r>
                      <a:endParaRPr lang="en-GB" sz="1600" dirty="0">
                        <a:latin typeface="Arial" pitchFamily="34" charset="0"/>
                        <a:cs typeface="Arial" pitchFamily="34" charset="0"/>
                      </a:endParaRPr>
                    </a:p>
                  </a:txBody>
                  <a:tcPr marL="91445" marR="91445"/>
                </a:tc>
              </a:tr>
            </a:tbl>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347663" y="365125"/>
            <a:ext cx="8569325" cy="1143000"/>
          </a:xfrm>
        </p:spPr>
        <p:txBody>
          <a:bodyPr/>
          <a:lstStyle/>
          <a:p>
            <a:pPr algn="ctr" eaLnBrk="1" hangingPunct="1"/>
            <a:r>
              <a:rPr lang="ar-SA" sz="2800" dirty="0" smtClean="0">
                <a:latin typeface="Arial" charset="0"/>
                <a:ea typeface="ＭＳ Ｐゴシック" pitchFamily="34" charset="-128"/>
                <a:cs typeface="Arial" charset="0"/>
              </a:rPr>
              <a:t>المصادر</a:t>
            </a:r>
            <a:endParaRPr lang="en-US" sz="2800" dirty="0" smtClean="0">
              <a:latin typeface="Arial" charset="0"/>
              <a:ea typeface="ＭＳ Ｐゴシック" pitchFamily="34" charset="-128"/>
              <a:cs typeface="Arial" charset="0"/>
            </a:endParaRPr>
          </a:p>
        </p:txBody>
      </p:sp>
      <p:sp>
        <p:nvSpPr>
          <p:cNvPr id="16387" name="Content Placeholder 2"/>
          <p:cNvSpPr>
            <a:spLocks noGrp="1"/>
          </p:cNvSpPr>
          <p:nvPr>
            <p:ph idx="1"/>
          </p:nvPr>
        </p:nvSpPr>
        <p:spPr>
          <a:xfrm>
            <a:off x="558800" y="1292225"/>
            <a:ext cx="7477125" cy="3659188"/>
          </a:xfrm>
        </p:spPr>
        <p:txBody>
          <a:bodyPr/>
          <a:lstStyle/>
          <a:p>
            <a:pPr algn="just" rtl="1" eaLnBrk="1" hangingPunct="1"/>
            <a:r>
              <a:rPr lang="ar-SA" sz="2000" dirty="0" smtClean="0">
                <a:latin typeface="Arial" charset="0"/>
                <a:ea typeface="ＭＳ Ｐゴシック" pitchFamily="34" charset="-128"/>
                <a:cs typeface="Arial" charset="0"/>
              </a:rPr>
              <a:t>اتفاقية حقوق الأشخاص ذوي الإعاق</a:t>
            </a:r>
            <a:r>
              <a:rPr lang="ar-SA" sz="2000" dirty="0">
                <a:latin typeface="Arial" charset="0"/>
                <a:ea typeface="ＭＳ Ｐゴシック" pitchFamily="34" charset="-128"/>
                <a:cs typeface="Arial" charset="0"/>
              </a:rPr>
              <a:t>ة</a:t>
            </a:r>
            <a:endParaRPr lang="en-US" sz="2000" dirty="0" smtClean="0">
              <a:latin typeface="Arial" charset="0"/>
              <a:ea typeface="ＭＳ Ｐゴシック" pitchFamily="34" charset="-128"/>
              <a:cs typeface="Arial" charset="0"/>
            </a:endParaRPr>
          </a:p>
          <a:p>
            <a:pPr algn="just" rtl="1" eaLnBrk="1" hangingPunct="1"/>
            <a:r>
              <a:rPr lang="ar-SA" sz="2000" dirty="0" smtClean="0">
                <a:latin typeface="Arial" charset="0"/>
                <a:ea typeface="ＭＳ Ｐゴシック" pitchFamily="34" charset="-128"/>
                <a:cs typeface="Arial" charset="0"/>
              </a:rPr>
              <a:t>النظام الداخلي للجنة </a:t>
            </a:r>
            <a:r>
              <a:rPr lang="en-US" sz="2000" dirty="0" smtClean="0">
                <a:latin typeface="Arial" charset="0"/>
                <a:ea typeface="ＭＳ Ｐゴシック" pitchFamily="34" charset="-128"/>
                <a:cs typeface="Arial" charset="0"/>
              </a:rPr>
              <a:t>(CRPD/C/4/2)</a:t>
            </a:r>
          </a:p>
          <a:p>
            <a:pPr algn="just" rtl="1" eaLnBrk="1" hangingPunct="1"/>
            <a:r>
              <a:rPr lang="ar-SA" sz="2000" dirty="0" smtClean="0">
                <a:latin typeface="Arial" charset="0"/>
                <a:ea typeface="ＭＳ Ｐゴシック" pitchFamily="34" charset="-128"/>
                <a:cs typeface="Arial" charset="0"/>
              </a:rPr>
              <a:t>صفحة معلومات بشأن إجراءات تقديم البلاغات إلى اللجنة المعنية بحقوق الأشخاص ذوي الإعاقة بموجب البروتوكول الاختياري للاتفاقية </a:t>
            </a:r>
            <a:r>
              <a:rPr lang="en-GB" sz="2000" dirty="0" smtClean="0">
                <a:latin typeface="Arial" charset="0"/>
                <a:ea typeface="ＭＳ Ｐゴシック" pitchFamily="34" charset="-128"/>
                <a:cs typeface="Arial" charset="0"/>
              </a:rPr>
              <a:t>(CRPD/C/5/2/Rev.1)</a:t>
            </a:r>
            <a:r>
              <a:rPr lang="en-GB" sz="2000" dirty="0" smtClean="0"/>
              <a:t> </a:t>
            </a:r>
          </a:p>
          <a:p>
            <a:pPr algn="just" rtl="1" eaLnBrk="1" hangingPunct="1"/>
            <a:r>
              <a:rPr lang="ar-SA" sz="2000" dirty="0" smtClean="0">
                <a:latin typeface="Arial" charset="0"/>
                <a:ea typeface="ＭＳ Ｐゴシック" pitchFamily="34" charset="-128"/>
                <a:cs typeface="Arial" charset="0"/>
              </a:rPr>
              <a:t>المبادئ التوجيهية المنقَّحة المتعلقة بتقديم البلاغات إلى اللجنة المعنية بحقوق الأشخاص ذوي الإعاقة بموجب البروتوكول الاختياري للاتفاقية </a:t>
            </a:r>
            <a:r>
              <a:rPr lang="en-GB" sz="2000" dirty="0" smtClean="0">
                <a:latin typeface="Arial" charset="0"/>
                <a:ea typeface="ＭＳ Ｐゴシック" pitchFamily="34" charset="-128"/>
                <a:cs typeface="Arial" charset="0"/>
              </a:rPr>
              <a:t>(CRPD/C/5/3/Rev.1) </a:t>
            </a:r>
          </a:p>
          <a:p>
            <a:pPr algn="just" rtl="1" eaLnBrk="1" hangingPunct="1"/>
            <a:r>
              <a:rPr lang="en-GB" sz="2000" dirty="0" smtClean="0">
                <a:latin typeface="Arial" charset="0"/>
                <a:ea typeface="ＭＳ Ｐゴシック" pitchFamily="34" charset="-128"/>
                <a:cs typeface="Arial" charset="0"/>
                <a:hlinkClick r:id="rId3"/>
              </a:rPr>
              <a:t>www.ohchr.org/EN/HRBodies/CRPD/Pages/CRPDIndex.aspx</a:t>
            </a:r>
            <a:r>
              <a:rPr lang="en-GB" sz="2000" dirty="0" smtClean="0">
                <a:latin typeface="Arial" charset="0"/>
                <a:ea typeface="ＭＳ Ｐゴシック" pitchFamily="34" charset="-128"/>
                <a:cs typeface="Arial" charset="0"/>
              </a:rPr>
              <a:t> </a:t>
            </a:r>
            <a:r>
              <a:rPr lang="ar-SA" sz="2000" dirty="0" smtClean="0">
                <a:latin typeface="Arial" charset="0"/>
                <a:ea typeface="ＭＳ Ｐゴシック" pitchFamily="34" charset="-128"/>
                <a:cs typeface="Arial" charset="0"/>
              </a:rPr>
              <a:t>(تم الدخول إليه في 10 آب/أغسطس 2012)</a:t>
            </a:r>
            <a:endParaRPr lang="en-GB" sz="2000" dirty="0" smtClean="0">
              <a:latin typeface="Arial" charset="0"/>
              <a:ea typeface="ＭＳ Ｐゴシック" pitchFamily="34" charset="-128"/>
              <a:cs typeface="Arial" charset="0"/>
            </a:endParaRPr>
          </a:p>
          <a:p>
            <a:pPr algn="just" rtl="1" eaLnBrk="1" hangingPunct="1"/>
            <a:r>
              <a:rPr lang="ar-SA" sz="2000" dirty="0" smtClean="0">
                <a:latin typeface="Arial" charset="0"/>
                <a:ea typeface="ＭＳ Ｐゴシック" pitchFamily="34" charset="-128"/>
                <a:cs typeface="Arial" charset="0"/>
              </a:rPr>
              <a:t>عناصر بروتوكول اختياري للعهد الدولي الخاص بالحقوق الاقتصادية والاجتماعية والثقافية </a:t>
            </a:r>
            <a:r>
              <a:rPr lang="en-US" sz="2000" dirty="0" smtClean="0">
                <a:latin typeface="Arial" charset="0"/>
                <a:ea typeface="ＭＳ Ｐゴシック" pitchFamily="34" charset="-128"/>
                <a:cs typeface="Arial" charset="0"/>
              </a:rPr>
              <a:t>(E/CN.4/2006/WG.23/2) </a:t>
            </a:r>
            <a:endParaRPr lang="en-GB" sz="2000" dirty="0" smtClean="0">
              <a:latin typeface="Times New Roman" pitchFamily="18" charset="0"/>
              <a:ea typeface="ＭＳ Ｐゴシック" pitchFamily="34" charset="-128"/>
              <a:cs typeface="Times New Roman" pitchFamily="18" charset="0"/>
            </a:endParaRPr>
          </a:p>
          <a:p>
            <a:pPr algn="just" rtl="1" eaLnBrk="1" hangingPunct="1"/>
            <a:endParaRPr lang="en-GB" sz="2200" dirty="0" smtClean="0">
              <a:latin typeface="Arial" charset="0"/>
              <a:ea typeface="ＭＳ Ｐゴシック" pitchFamily="34" charset="-128"/>
              <a:cs typeface="Arial" charset="0"/>
            </a:endParaRPr>
          </a:p>
          <a:p>
            <a:pPr algn="just" rtl="1" eaLnBrk="1" hangingPunct="1"/>
            <a:endParaRPr lang="en-US" sz="2200" dirty="0" smtClean="0">
              <a:latin typeface="Arial" charset="0"/>
              <a:ea typeface="ＭＳ Ｐゴシック" pitchFamily="34" charset="-128"/>
              <a:cs typeface="Arial" charset="0"/>
            </a:endParaRPr>
          </a:p>
          <a:p>
            <a:pPr algn="just" rtl="1" eaLnBrk="1" hangingPunct="1">
              <a:buFont typeface="Arial" charset="0"/>
              <a:buNone/>
            </a:pPr>
            <a:endParaRPr lang="en-US" sz="2800" dirty="0" smtClean="0">
              <a:latin typeface="Arial" charset="0"/>
              <a:ea typeface="ＭＳ Ｐゴシック" pitchFamily="34" charset="-128"/>
              <a:cs typeface="Arial" charset="0"/>
            </a:endParaRPr>
          </a:p>
          <a:p>
            <a:pPr algn="just" rtl="1" eaLnBrk="1" hangingPunct="1"/>
            <a:endParaRPr lang="en-US" dirty="0" smtClean="0">
              <a:latin typeface="Arial" charset="0"/>
              <a:ea typeface="ＭＳ Ｐゴシック" pitchFamily="34" charset="-128"/>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886200" cy="4358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spcBef>
                <a:spcPct val="20000"/>
              </a:spcBef>
              <a:buClr>
                <a:schemeClr val="tx2"/>
              </a:buClr>
              <a:buFont typeface="Wingdings" pitchFamily="2" charset="2"/>
              <a:buChar char="§"/>
            </a:pPr>
            <a:r>
              <a:rPr lang="ar-SA" sz="2200" dirty="0" smtClean="0">
                <a:cs typeface="Arial" charset="0"/>
              </a:rPr>
              <a:t>ما هو إجراء تقديم البلاغات</a:t>
            </a:r>
          </a:p>
          <a:p>
            <a:pPr algn="just" rtl="1" eaLnBrk="1" hangingPunct="1">
              <a:spcBef>
                <a:spcPct val="20000"/>
              </a:spcBef>
              <a:buClr>
                <a:schemeClr val="tx2"/>
              </a:buClr>
              <a:buFont typeface="Wingdings" pitchFamily="2" charset="2"/>
              <a:buChar char="§"/>
            </a:pPr>
            <a:r>
              <a:rPr lang="ar-SA" sz="2200" dirty="0" smtClean="0">
                <a:cs typeface="Arial" charset="0"/>
              </a:rPr>
              <a:t>سير العملية من تقديم البلاغ حتى اتخاذ قرار</a:t>
            </a:r>
            <a:endParaRPr lang="en-GB" sz="2200" dirty="0"/>
          </a:p>
          <a:p>
            <a:pPr algn="just" rtl="1" eaLnBrk="1" hangingPunct="1">
              <a:spcBef>
                <a:spcPct val="20000"/>
              </a:spcBef>
              <a:buClr>
                <a:schemeClr val="tx2"/>
              </a:buClr>
              <a:buFont typeface="Wingdings" pitchFamily="2" charset="2"/>
              <a:buChar char="§"/>
            </a:pPr>
            <a:r>
              <a:rPr lang="ar-SA" sz="2200" dirty="0" smtClean="0">
                <a:cs typeface="Arial" charset="0"/>
              </a:rPr>
              <a:t>معايير القبول</a:t>
            </a:r>
          </a:p>
          <a:p>
            <a:pPr algn="just" rtl="1" eaLnBrk="1" hangingPunct="1">
              <a:spcBef>
                <a:spcPct val="20000"/>
              </a:spcBef>
              <a:buClr>
                <a:schemeClr val="tx2"/>
              </a:buClr>
              <a:buFont typeface="Wingdings" pitchFamily="2" charset="2"/>
              <a:buChar char="§"/>
            </a:pPr>
            <a:r>
              <a:rPr lang="ar-SA" sz="2200" dirty="0" smtClean="0">
                <a:cs typeface="Arial" charset="0"/>
              </a:rPr>
              <a:t>قائمة مرجعية لتقديم بلاغ</a:t>
            </a:r>
          </a:p>
          <a:p>
            <a:pPr algn="just" rtl="1" eaLnBrk="1" hangingPunct="1">
              <a:spcBef>
                <a:spcPct val="20000"/>
              </a:spcBef>
              <a:buClr>
                <a:schemeClr val="tx2"/>
              </a:buClr>
              <a:buFont typeface="Wingdings" pitchFamily="2" charset="2"/>
              <a:buChar char="§"/>
            </a:pPr>
            <a:r>
              <a:rPr lang="ar-SA" sz="2200" dirty="0" smtClean="0">
                <a:cs typeface="Arial" charset="0"/>
              </a:rPr>
              <a:t>التدابير المؤقتة</a:t>
            </a:r>
          </a:p>
          <a:p>
            <a:pPr algn="just" rtl="1" eaLnBrk="1" hangingPunct="1">
              <a:spcBef>
                <a:spcPct val="20000"/>
              </a:spcBef>
              <a:buClr>
                <a:schemeClr val="tx2"/>
              </a:buClr>
              <a:buFont typeface="Wingdings" pitchFamily="2" charset="2"/>
              <a:buChar char="§"/>
            </a:pPr>
            <a:r>
              <a:rPr lang="ar-SA" sz="2200" dirty="0" smtClean="0">
                <a:cs typeface="Arial" charset="0"/>
              </a:rPr>
              <a:t>الآراء والمتابعة</a:t>
            </a:r>
          </a:p>
          <a:p>
            <a:pPr algn="just" rtl="1" eaLnBrk="1" hangingPunct="1">
              <a:spcBef>
                <a:spcPct val="20000"/>
              </a:spcBef>
              <a:buClr>
                <a:schemeClr val="tx2"/>
              </a:buClr>
              <a:buFont typeface="Wingdings" pitchFamily="2" charset="2"/>
              <a:buChar char="§"/>
            </a:pPr>
            <a:r>
              <a:rPr lang="ar-SA" sz="2200" dirty="0" smtClean="0">
                <a:cs typeface="Arial" charset="0"/>
              </a:rPr>
              <a:t>ما هو إجراء التحقيق</a:t>
            </a:r>
          </a:p>
          <a:p>
            <a:pPr algn="just" rtl="1" eaLnBrk="1" hangingPunct="1">
              <a:spcBef>
                <a:spcPct val="20000"/>
              </a:spcBef>
              <a:buClr>
                <a:schemeClr val="tx2"/>
              </a:buClr>
              <a:buFont typeface="Wingdings" pitchFamily="2" charset="2"/>
              <a:buChar char="§"/>
            </a:pPr>
            <a:r>
              <a:rPr lang="ar-SA" sz="2200" dirty="0" smtClean="0">
                <a:cs typeface="Arial" charset="0"/>
              </a:rPr>
              <a:t>مزايا البروتوكول الاختياري</a:t>
            </a:r>
          </a:p>
          <a:p>
            <a:pPr algn="just" rtl="1" eaLnBrk="1" hangingPunct="1">
              <a:spcBef>
                <a:spcPct val="20000"/>
              </a:spcBef>
              <a:buClr>
                <a:schemeClr val="tx2"/>
              </a:buClr>
              <a:buFont typeface="Wingdings" pitchFamily="2" charset="2"/>
              <a:buChar char="§"/>
            </a:pPr>
            <a:r>
              <a:rPr lang="ar-SA" sz="2200" dirty="0" smtClean="0">
                <a:cs typeface="Arial" charset="0"/>
              </a:rPr>
              <a:t>أدوار الدول ومنظمات المجتمع المدني والأمم المتحدة</a:t>
            </a:r>
            <a:endParaRPr lang="en-US" sz="2200" dirty="0">
              <a:cs typeface="Arial" charset="0"/>
            </a:endParaRPr>
          </a:p>
        </p:txBody>
      </p:sp>
      <p:sp>
        <p:nvSpPr>
          <p:cNvPr id="6148" name="Rectangle 10"/>
          <p:cNvSpPr>
            <a:spLocks noChangeArrowheads="1"/>
          </p:cNvSpPr>
          <p:nvPr/>
        </p:nvSpPr>
        <p:spPr bwMode="auto">
          <a:xfrm>
            <a:off x="5219700" y="1112838"/>
            <a:ext cx="3686175" cy="2751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rtl="1">
              <a:spcBef>
                <a:spcPct val="20000"/>
              </a:spcBef>
              <a:buClr>
                <a:schemeClr val="tx2"/>
              </a:buClr>
              <a:buFont typeface="Wingdings" pitchFamily="2" charset="2"/>
              <a:buChar char="§"/>
            </a:pPr>
            <a:r>
              <a:rPr lang="ar-SA" sz="2000" dirty="0" smtClean="0">
                <a:cs typeface="Arial" charset="0"/>
              </a:rPr>
              <a:t>فهم السمات الرئيسية لإجراءات البلاغات والتحقيقات في البروتوكول الاختياري</a:t>
            </a:r>
          </a:p>
          <a:p>
            <a:pPr marL="342900" indent="-342900" algn="just" rtl="1">
              <a:spcBef>
                <a:spcPct val="20000"/>
              </a:spcBef>
              <a:buClr>
                <a:schemeClr val="tx2"/>
              </a:buClr>
              <a:buFont typeface="Wingdings" pitchFamily="2" charset="2"/>
              <a:buChar char="§"/>
            </a:pPr>
            <a:r>
              <a:rPr lang="ar-SA" sz="2000" dirty="0" smtClean="0">
                <a:cs typeface="Arial" charset="0"/>
              </a:rPr>
              <a:t>تعيين الأدوار الرئيسية للدول ومنظمات الأشخاص ذوي الإعاقة وأفرقة الأمم المتحدة القطرية في دعم التصديق عليه وكفالة المتابعة الملائمة</a:t>
            </a:r>
            <a:endParaRPr lang="en-US" sz="2000" dirty="0">
              <a:cs typeface="Arial" charset="0"/>
            </a:endParaRPr>
          </a:p>
          <a:p>
            <a:pPr marL="342900" indent="-342900" algn="just" rtl="1">
              <a:spcBef>
                <a:spcPct val="20000"/>
              </a:spcBef>
              <a:buClr>
                <a:schemeClr val="tx2"/>
              </a:buClr>
              <a:buFont typeface="Wingdings" pitchFamily="2" charset="2"/>
              <a:buChar char="§"/>
            </a:pPr>
            <a:endParaRPr lang="en-US" sz="2400" dirty="0">
              <a:cs typeface="Arial" charset="0"/>
            </a:endParaRPr>
          </a:p>
        </p:txBody>
      </p:sp>
      <p:sp>
        <p:nvSpPr>
          <p:cNvPr id="6149" name="TextBox 17"/>
          <p:cNvSpPr txBox="1">
            <a:spLocks noChangeArrowheads="1"/>
          </p:cNvSpPr>
          <p:nvPr/>
        </p:nvSpPr>
        <p:spPr bwMode="auto">
          <a:xfrm>
            <a:off x="1066800" y="366713"/>
            <a:ext cx="31146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سير الوحدة</a:t>
            </a:r>
            <a:endParaRPr lang="en-US" sz="2600" b="1" dirty="0">
              <a:solidFill>
                <a:schemeClr val="tx2"/>
              </a:solidFill>
              <a:cs typeface="Arial" charset="0"/>
            </a:endParaRPr>
          </a:p>
        </p:txBody>
      </p:sp>
      <p:sp>
        <p:nvSpPr>
          <p:cNvPr id="6150" name="TextBox 18"/>
          <p:cNvSpPr txBox="1">
            <a:spLocks noChangeArrowheads="1"/>
          </p:cNvSpPr>
          <p:nvPr/>
        </p:nvSpPr>
        <p:spPr bwMode="auto">
          <a:xfrm>
            <a:off x="5600700" y="366713"/>
            <a:ext cx="26479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الأهداف</a:t>
            </a:r>
            <a:endParaRPr lang="en-US" sz="2600" b="1" dirty="0">
              <a:solidFill>
                <a:schemeClr val="tx2"/>
              </a:solidFill>
              <a:cs typeface="Arial" charset="0"/>
            </a:endParaRPr>
          </a:p>
        </p:txBody>
      </p: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17500" y="274638"/>
            <a:ext cx="8439150" cy="1090612"/>
          </a:xfrm>
        </p:spPr>
        <p:txBody>
          <a:bodyPr/>
          <a:lstStyle/>
          <a:p>
            <a:pPr algn="ctr" eaLnBrk="1" hangingPunct="1"/>
            <a:r>
              <a:rPr lang="ar-EG" sz="3600" dirty="0" smtClean="0">
                <a:latin typeface="Arial" charset="0"/>
                <a:ea typeface="ＭＳ Ｐゴシック" pitchFamily="34" charset="-128"/>
                <a:cs typeface="Arial" charset="0"/>
              </a:rPr>
              <a:t>إجراء البلاغات</a:t>
            </a:r>
            <a:endParaRPr lang="fr-FR" sz="3600" dirty="0" smtClean="0">
              <a:latin typeface="Arial" charset="0"/>
              <a:ea typeface="ＭＳ Ｐゴシック" pitchFamily="34" charset="-128"/>
              <a:cs typeface="Arial" charset="0"/>
            </a:endParaRPr>
          </a:p>
        </p:txBody>
      </p:sp>
      <p:sp>
        <p:nvSpPr>
          <p:cNvPr id="7171" name="Content Placeholder 2"/>
          <p:cNvSpPr txBox="1">
            <a:spLocks/>
          </p:cNvSpPr>
          <p:nvPr/>
        </p:nvSpPr>
        <p:spPr bwMode="auto">
          <a:xfrm>
            <a:off x="11557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graphicFrame>
        <p:nvGraphicFramePr>
          <p:cNvPr id="3" name="Diagram 2"/>
          <p:cNvGraphicFramePr/>
          <p:nvPr>
            <p:extLst>
              <p:ext uri="{D42A27DB-BD31-4B8C-83A1-F6EECF244321}">
                <p14:modId xmlns:p14="http://schemas.microsoft.com/office/powerpoint/2010/main" val="1697463477"/>
              </p:ext>
            </p:extLst>
          </p:nvPr>
        </p:nvGraphicFramePr>
        <p:xfrm>
          <a:off x="856343" y="1396999"/>
          <a:ext cx="7532914" cy="45248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ChangeArrowheads="1"/>
          </p:cNvSpPr>
          <p:nvPr/>
        </p:nvSpPr>
        <p:spPr bwMode="auto">
          <a:xfrm>
            <a:off x="265113" y="346075"/>
            <a:ext cx="86788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ar-SA" sz="3600" b="1" dirty="0" smtClean="0">
                <a:solidFill>
                  <a:schemeClr val="tx2"/>
                </a:solidFill>
                <a:cs typeface="Arial" charset="0"/>
              </a:rPr>
              <a:t>من الشكوى إلى الحل</a:t>
            </a:r>
            <a:endParaRPr lang="en-GB" sz="3600" b="1" dirty="0">
              <a:solidFill>
                <a:schemeClr val="tx2"/>
              </a:solidFill>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838" y="1014413"/>
            <a:ext cx="8696325" cy="482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867025" y="1023938"/>
            <a:ext cx="3124200" cy="369332"/>
          </a:xfrm>
          <a:prstGeom prst="rect">
            <a:avLst/>
          </a:prstGeom>
          <a:noFill/>
        </p:spPr>
        <p:txBody>
          <a:bodyPr wrap="square" rtlCol="1">
            <a:spAutoFit/>
          </a:bodyPr>
          <a:lstStyle/>
          <a:p>
            <a:pPr algn="ctr" rtl="1"/>
            <a:r>
              <a:rPr lang="ar-SA" dirty="0" smtClean="0">
                <a:solidFill>
                  <a:schemeClr val="bg1"/>
                </a:solidFill>
              </a:rPr>
              <a:t>البلاغات الفردية</a:t>
            </a:r>
            <a:endParaRPr lang="ar-EG" dirty="0">
              <a:solidFill>
                <a:schemeClr val="bg1"/>
              </a:solidFill>
            </a:endParaRPr>
          </a:p>
        </p:txBody>
      </p:sp>
      <p:sp>
        <p:nvSpPr>
          <p:cNvPr id="8" name="TextBox 7"/>
          <p:cNvSpPr txBox="1"/>
          <p:nvPr/>
        </p:nvSpPr>
        <p:spPr>
          <a:xfrm>
            <a:off x="2867025" y="1681163"/>
            <a:ext cx="3124200" cy="369332"/>
          </a:xfrm>
          <a:prstGeom prst="rect">
            <a:avLst/>
          </a:prstGeom>
          <a:noFill/>
        </p:spPr>
        <p:txBody>
          <a:bodyPr wrap="square" rtlCol="1">
            <a:spAutoFit/>
          </a:bodyPr>
          <a:lstStyle/>
          <a:p>
            <a:pPr algn="ctr" rtl="1"/>
            <a:r>
              <a:rPr lang="ar-SA" dirty="0" smtClean="0">
                <a:solidFill>
                  <a:schemeClr val="bg1"/>
                </a:solidFill>
              </a:rPr>
              <a:t>النظر في القبول</a:t>
            </a:r>
            <a:endParaRPr lang="ar-EG" dirty="0">
              <a:solidFill>
                <a:schemeClr val="bg1"/>
              </a:solidFill>
            </a:endParaRPr>
          </a:p>
        </p:txBody>
      </p:sp>
      <p:sp>
        <p:nvSpPr>
          <p:cNvPr id="9" name="TextBox 8"/>
          <p:cNvSpPr txBox="1"/>
          <p:nvPr/>
        </p:nvSpPr>
        <p:spPr>
          <a:xfrm>
            <a:off x="6637336" y="2281238"/>
            <a:ext cx="2208213" cy="369332"/>
          </a:xfrm>
          <a:prstGeom prst="rect">
            <a:avLst/>
          </a:prstGeom>
          <a:noFill/>
        </p:spPr>
        <p:txBody>
          <a:bodyPr wrap="square" rtlCol="1">
            <a:spAutoFit/>
          </a:bodyPr>
          <a:lstStyle/>
          <a:p>
            <a:pPr algn="ctr" rtl="1"/>
            <a:r>
              <a:rPr lang="ar-SA" dirty="0" smtClean="0">
                <a:solidFill>
                  <a:schemeClr val="bg1"/>
                </a:solidFill>
              </a:rPr>
              <a:t>غير مقبول</a:t>
            </a:r>
            <a:endParaRPr lang="ar-EG" dirty="0">
              <a:solidFill>
                <a:schemeClr val="bg1"/>
              </a:solidFill>
            </a:endParaRPr>
          </a:p>
        </p:txBody>
      </p:sp>
      <p:sp>
        <p:nvSpPr>
          <p:cNvPr id="10" name="TextBox 9"/>
          <p:cNvSpPr txBox="1"/>
          <p:nvPr/>
        </p:nvSpPr>
        <p:spPr>
          <a:xfrm>
            <a:off x="457200" y="2281238"/>
            <a:ext cx="2295525" cy="369332"/>
          </a:xfrm>
          <a:prstGeom prst="rect">
            <a:avLst/>
          </a:prstGeom>
          <a:noFill/>
        </p:spPr>
        <p:txBody>
          <a:bodyPr wrap="square" rtlCol="1">
            <a:spAutoFit/>
          </a:bodyPr>
          <a:lstStyle/>
          <a:p>
            <a:pPr algn="ctr" rtl="1"/>
            <a:r>
              <a:rPr lang="ar-SA" dirty="0" smtClean="0">
                <a:solidFill>
                  <a:schemeClr val="bg1"/>
                </a:solidFill>
              </a:rPr>
              <a:t>مقبول</a:t>
            </a:r>
            <a:endParaRPr lang="ar-EG" dirty="0">
              <a:solidFill>
                <a:schemeClr val="bg1"/>
              </a:solidFill>
            </a:endParaRPr>
          </a:p>
        </p:txBody>
      </p:sp>
      <p:sp>
        <p:nvSpPr>
          <p:cNvPr id="11" name="TextBox 10"/>
          <p:cNvSpPr txBox="1"/>
          <p:nvPr/>
        </p:nvSpPr>
        <p:spPr>
          <a:xfrm>
            <a:off x="2867025" y="2928938"/>
            <a:ext cx="3124200" cy="369332"/>
          </a:xfrm>
          <a:prstGeom prst="rect">
            <a:avLst/>
          </a:prstGeom>
          <a:noFill/>
        </p:spPr>
        <p:txBody>
          <a:bodyPr wrap="square" rtlCol="1">
            <a:spAutoFit/>
          </a:bodyPr>
          <a:lstStyle/>
          <a:p>
            <a:pPr algn="ctr" rtl="1"/>
            <a:r>
              <a:rPr lang="ar-SA" dirty="0" smtClean="0">
                <a:solidFill>
                  <a:schemeClr val="bg1"/>
                </a:solidFill>
              </a:rPr>
              <a:t>النظر في الموضوع</a:t>
            </a:r>
            <a:endParaRPr lang="ar-EG" dirty="0">
              <a:solidFill>
                <a:schemeClr val="bg1"/>
              </a:solidFill>
            </a:endParaRPr>
          </a:p>
        </p:txBody>
      </p:sp>
      <p:sp>
        <p:nvSpPr>
          <p:cNvPr id="12" name="TextBox 11"/>
          <p:cNvSpPr txBox="1"/>
          <p:nvPr/>
        </p:nvSpPr>
        <p:spPr>
          <a:xfrm>
            <a:off x="1000124" y="3776663"/>
            <a:ext cx="2771775" cy="369332"/>
          </a:xfrm>
          <a:prstGeom prst="rect">
            <a:avLst/>
          </a:prstGeom>
          <a:noFill/>
        </p:spPr>
        <p:txBody>
          <a:bodyPr wrap="square" rtlCol="1">
            <a:spAutoFit/>
          </a:bodyPr>
          <a:lstStyle/>
          <a:p>
            <a:pPr algn="ctr" rtl="1"/>
            <a:r>
              <a:rPr lang="ar-SA" dirty="0" smtClean="0">
                <a:solidFill>
                  <a:schemeClr val="bg1"/>
                </a:solidFill>
              </a:rPr>
              <a:t>انتهاك</a:t>
            </a:r>
            <a:endParaRPr lang="ar-EG" dirty="0">
              <a:solidFill>
                <a:schemeClr val="bg1"/>
              </a:solidFill>
            </a:endParaRPr>
          </a:p>
        </p:txBody>
      </p:sp>
      <p:sp>
        <p:nvSpPr>
          <p:cNvPr id="13" name="TextBox 12"/>
          <p:cNvSpPr txBox="1"/>
          <p:nvPr/>
        </p:nvSpPr>
        <p:spPr>
          <a:xfrm>
            <a:off x="4876800" y="3776663"/>
            <a:ext cx="2305050" cy="369332"/>
          </a:xfrm>
          <a:prstGeom prst="rect">
            <a:avLst/>
          </a:prstGeom>
          <a:noFill/>
        </p:spPr>
        <p:txBody>
          <a:bodyPr wrap="square" rtlCol="1">
            <a:spAutoFit/>
          </a:bodyPr>
          <a:lstStyle/>
          <a:p>
            <a:pPr algn="ctr" rtl="1"/>
            <a:r>
              <a:rPr lang="ar-SA" dirty="0" smtClean="0">
                <a:solidFill>
                  <a:schemeClr val="bg1"/>
                </a:solidFill>
              </a:rPr>
              <a:t>لا يوجد انتهاك</a:t>
            </a:r>
            <a:endParaRPr lang="ar-EG" dirty="0">
              <a:solidFill>
                <a:schemeClr val="bg1"/>
              </a:solidFill>
            </a:endParaRPr>
          </a:p>
        </p:txBody>
      </p:sp>
      <p:sp>
        <p:nvSpPr>
          <p:cNvPr id="14" name="TextBox 13"/>
          <p:cNvSpPr txBox="1"/>
          <p:nvPr/>
        </p:nvSpPr>
        <p:spPr>
          <a:xfrm>
            <a:off x="584993" y="4567238"/>
            <a:ext cx="7920832" cy="369332"/>
          </a:xfrm>
          <a:prstGeom prst="rect">
            <a:avLst/>
          </a:prstGeom>
          <a:noFill/>
        </p:spPr>
        <p:txBody>
          <a:bodyPr wrap="square" rtlCol="1">
            <a:spAutoFit/>
          </a:bodyPr>
          <a:lstStyle/>
          <a:p>
            <a:pPr algn="ctr" rtl="1"/>
            <a:r>
              <a:rPr lang="ar-SA" dirty="0" smtClean="0">
                <a:solidFill>
                  <a:schemeClr val="bg1"/>
                </a:solidFill>
              </a:rPr>
              <a:t>يجب أن تقدِّم الدولة انتصافاً فعالاً مع إبلاغ اللجنة بالخطوات المتخذة</a:t>
            </a:r>
            <a:endParaRPr lang="ar-EG" dirty="0">
              <a:solidFill>
                <a:schemeClr val="bg1"/>
              </a:solidFill>
            </a:endParaRPr>
          </a:p>
        </p:txBody>
      </p:sp>
      <p:sp>
        <p:nvSpPr>
          <p:cNvPr id="15" name="TextBox 14"/>
          <p:cNvSpPr txBox="1"/>
          <p:nvPr/>
        </p:nvSpPr>
        <p:spPr>
          <a:xfrm>
            <a:off x="1685925" y="5405438"/>
            <a:ext cx="5048250" cy="369332"/>
          </a:xfrm>
          <a:prstGeom prst="rect">
            <a:avLst/>
          </a:prstGeom>
          <a:noFill/>
        </p:spPr>
        <p:txBody>
          <a:bodyPr wrap="square" rtlCol="1">
            <a:spAutoFit/>
          </a:bodyPr>
          <a:lstStyle/>
          <a:p>
            <a:pPr algn="ctr" rtl="1"/>
            <a:r>
              <a:rPr lang="ar-SA" dirty="0" smtClean="0">
                <a:solidFill>
                  <a:schemeClr val="bg1"/>
                </a:solidFill>
              </a:rPr>
              <a:t>المتابعة حتى يتحقق الحل المُرضي</a:t>
            </a:r>
            <a:endParaRPr lang="ar-EG" dirty="0">
              <a:solidFill>
                <a:schemeClr val="bg1"/>
              </a:solidFill>
            </a:endParaRPr>
          </a:p>
        </p:txBody>
      </p:sp>
      <p:sp>
        <p:nvSpPr>
          <p:cNvPr id="16" name="TextBox 15"/>
          <p:cNvSpPr txBox="1"/>
          <p:nvPr/>
        </p:nvSpPr>
        <p:spPr>
          <a:xfrm>
            <a:off x="6637335" y="2928938"/>
            <a:ext cx="2208213" cy="369332"/>
          </a:xfrm>
          <a:prstGeom prst="rect">
            <a:avLst/>
          </a:prstGeom>
          <a:noFill/>
        </p:spPr>
        <p:txBody>
          <a:bodyPr wrap="square" rtlCol="1">
            <a:spAutoFit/>
          </a:bodyPr>
          <a:lstStyle/>
          <a:p>
            <a:pPr algn="ctr" rtl="1"/>
            <a:r>
              <a:rPr lang="ar-SA" dirty="0" smtClean="0">
                <a:solidFill>
                  <a:schemeClr val="bg1"/>
                </a:solidFill>
              </a:rPr>
              <a:t>نهاية الحالة</a:t>
            </a:r>
            <a:endParaRPr lang="ar-EG"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25438" y="274638"/>
            <a:ext cx="8439150" cy="1090612"/>
          </a:xfrm>
        </p:spPr>
        <p:txBody>
          <a:bodyPr/>
          <a:lstStyle/>
          <a:p>
            <a:pPr algn="ctr" eaLnBrk="1" hangingPunct="1"/>
            <a:endParaRPr lang="en-US" sz="3600" smtClean="0">
              <a:latin typeface="Arial" charset="0"/>
              <a:ea typeface="ＭＳ Ｐゴシック" pitchFamily="34" charset="-128"/>
              <a:cs typeface="Arial" charset="0"/>
            </a:endParaRPr>
          </a:p>
        </p:txBody>
      </p:sp>
      <p:sp>
        <p:nvSpPr>
          <p:cNvPr id="9219" name="Content Placeholder 2"/>
          <p:cNvSpPr txBox="1">
            <a:spLocks/>
          </p:cNvSpPr>
          <p:nvPr/>
        </p:nvSpPr>
        <p:spPr bwMode="auto">
          <a:xfrm>
            <a:off x="1016000" y="1073150"/>
            <a:ext cx="7056438" cy="498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2351971049"/>
              </p:ext>
            </p:extLst>
          </p:nvPr>
        </p:nvGraphicFramePr>
        <p:xfrm>
          <a:off x="325438" y="234950"/>
          <a:ext cx="8586787" cy="5827713"/>
        </p:xfrm>
        <a:graphic>
          <a:graphicData uri="http://schemas.openxmlformats.org/drawingml/2006/table">
            <a:tbl>
              <a:tblPr firstRow="1" bandRow="1">
                <a:tableStyleId>{F5AB1C69-6EDB-4FF4-983F-18BD219EF322}</a:tableStyleId>
              </a:tblPr>
              <a:tblGrid>
                <a:gridCol w="8586787"/>
              </a:tblGrid>
              <a:tr h="606003">
                <a:tc>
                  <a:txBody>
                    <a:bodyPr/>
                    <a:lstStyle/>
                    <a:p>
                      <a:pPr algn="just" rtl="1"/>
                      <a:r>
                        <a:rPr lang="ar-SA" sz="2800" dirty="0" smtClean="0">
                          <a:latin typeface="Arial" pitchFamily="34" charset="0"/>
                          <a:cs typeface="Arial" pitchFamily="34" charset="0"/>
                        </a:rPr>
                        <a:t>قائمة مرجعية بالبنود المتعلقة بتقديم البلاغات</a:t>
                      </a:r>
                      <a:endParaRPr lang="en-GB" sz="2800" dirty="0">
                        <a:latin typeface="Arial" pitchFamily="34" charset="0"/>
                        <a:cs typeface="Arial" pitchFamily="34" charset="0"/>
                      </a:endParaRPr>
                    </a:p>
                  </a:txBody>
                  <a:tcPr marL="91436" marR="91436" marT="45721" marB="45721"/>
                </a:tc>
              </a:tr>
              <a:tr h="427767">
                <a:tc>
                  <a:txBody>
                    <a:bodyPr/>
                    <a:lstStyle/>
                    <a:p>
                      <a:pPr algn="just" rtl="1"/>
                      <a:r>
                        <a:rPr lang="ar-SA" sz="1800" dirty="0" smtClean="0">
                          <a:latin typeface="Arial" pitchFamily="34" charset="0"/>
                          <a:cs typeface="Arial" pitchFamily="34" charset="0"/>
                        </a:rPr>
                        <a:t>التقديم كتابة (أو في نسق بديل مقروء)</a:t>
                      </a:r>
                      <a:endParaRPr lang="en-GB" sz="1800" dirty="0">
                        <a:latin typeface="Arial" pitchFamily="34" charset="0"/>
                        <a:cs typeface="Arial" pitchFamily="34" charset="0"/>
                      </a:endParaRPr>
                    </a:p>
                  </a:txBody>
                  <a:tcPr marL="91436" marR="91436" marT="45721" marB="45721"/>
                </a:tc>
              </a:tr>
              <a:tr h="427767">
                <a:tc>
                  <a:txBody>
                    <a:bodyPr/>
                    <a:lstStyle/>
                    <a:p>
                      <a:pPr algn="just" rtl="1"/>
                      <a:r>
                        <a:rPr lang="ar-SA" sz="1800" baseline="0" dirty="0" smtClean="0">
                          <a:latin typeface="Arial" pitchFamily="34" charset="0"/>
                          <a:cs typeface="Arial" pitchFamily="34" charset="0"/>
                        </a:rPr>
                        <a:t>ذكر هوية كاتب البلاغ والضحية (الاسم، بيانات الاتصال، إلخ)</a:t>
                      </a:r>
                      <a:endParaRPr lang="en-GB" sz="1800" dirty="0">
                        <a:latin typeface="Arial" pitchFamily="34" charset="0"/>
                        <a:cs typeface="Arial" pitchFamily="34" charset="0"/>
                      </a:endParaRPr>
                    </a:p>
                  </a:txBody>
                  <a:tcPr marL="91436" marR="91436" marT="45721" marB="45721"/>
                </a:tc>
              </a:tr>
              <a:tr h="55836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ذكر اسم الدولة الطرف المعنية</a:t>
                      </a:r>
                      <a:endParaRPr lang="en-GB" sz="1800" dirty="0">
                        <a:latin typeface="Arial" pitchFamily="34" charset="0"/>
                        <a:cs typeface="Arial" pitchFamily="34" charset="0"/>
                      </a:endParaRPr>
                    </a:p>
                  </a:txBody>
                  <a:tcPr marL="91436" marR="91436" marT="45721" marB="45721"/>
                </a:tc>
              </a:tr>
              <a:tr h="55836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baseline="0" dirty="0" smtClean="0">
                          <a:latin typeface="Arial" pitchFamily="34" charset="0"/>
                          <a:cs typeface="Arial" pitchFamily="34" charset="0"/>
                        </a:rPr>
                        <a:t>توضيح موضوع البلاغ</a:t>
                      </a:r>
                      <a:endParaRPr lang="en-GB" sz="1800" dirty="0">
                        <a:latin typeface="Arial" pitchFamily="34" charset="0"/>
                        <a:cs typeface="Arial" pitchFamily="34" charset="0"/>
                      </a:endParaRPr>
                    </a:p>
                  </a:txBody>
                  <a:tcPr marL="91436" marR="91436" marT="45721" marB="45721"/>
                </a:tc>
              </a:tr>
              <a:tr h="55836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baseline="0" dirty="0" smtClean="0">
                          <a:latin typeface="Arial" pitchFamily="34" charset="0"/>
                          <a:cs typeface="Arial" pitchFamily="34" charset="0"/>
                        </a:rPr>
                        <a:t>توضيح طبيعة الانتهاك المدَّعى وقوعه</a:t>
                      </a:r>
                      <a:endParaRPr lang="en-GB" sz="1800" dirty="0">
                        <a:latin typeface="Arial" pitchFamily="34" charset="0"/>
                        <a:cs typeface="Arial" pitchFamily="34" charset="0"/>
                      </a:endParaRPr>
                    </a:p>
                  </a:txBody>
                  <a:tcPr marL="91436" marR="91436" marT="45721" marB="45721"/>
                </a:tc>
              </a:tr>
              <a:tr h="55836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تعيين الخطوات المتخذة لاستنفاد وسُبل الانتصاف</a:t>
                      </a:r>
                      <a:r>
                        <a:rPr lang="ar-SA" sz="1800" baseline="0" dirty="0" smtClean="0">
                          <a:latin typeface="Arial" pitchFamily="34" charset="0"/>
                          <a:cs typeface="Arial" pitchFamily="34" charset="0"/>
                        </a:rPr>
                        <a:t> المحلية</a:t>
                      </a:r>
                      <a:endParaRPr lang="en-GB" sz="1800" dirty="0">
                        <a:latin typeface="Arial" pitchFamily="34" charset="0"/>
                        <a:cs typeface="Arial" pitchFamily="34" charset="0"/>
                      </a:endParaRPr>
                    </a:p>
                  </a:txBody>
                  <a:tcPr marL="91436" marR="91436" marT="45721" marB="45721"/>
                </a:tc>
              </a:tr>
              <a:tr h="48241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توضيح الإجراءات الدولية الأخرى التي قامت أو تقوم بفحص الشكوى</a:t>
                      </a:r>
                      <a:endParaRPr lang="en-GB" sz="1800" dirty="0">
                        <a:latin typeface="Arial" pitchFamily="34" charset="0"/>
                        <a:cs typeface="Arial" pitchFamily="34" charset="0"/>
                      </a:endParaRPr>
                    </a:p>
                  </a:txBody>
                  <a:tcPr marL="91436" marR="91436" marT="45721" marB="45721"/>
                </a:tc>
              </a:tr>
              <a:tr h="45085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تعيين الطلبات المحدَّدة أو الانتصاف</a:t>
                      </a:r>
                      <a:r>
                        <a:rPr lang="ar-SA" sz="1800" baseline="0" dirty="0" smtClean="0">
                          <a:latin typeface="Arial" pitchFamily="34" charset="0"/>
                          <a:cs typeface="Arial" pitchFamily="34" charset="0"/>
                        </a:rPr>
                        <a:t> المطلوب</a:t>
                      </a:r>
                      <a:endParaRPr lang="en-GB" sz="1800" dirty="0">
                        <a:latin typeface="Arial" pitchFamily="34" charset="0"/>
                        <a:cs typeface="Arial" pitchFamily="34" charset="0"/>
                      </a:endParaRPr>
                    </a:p>
                  </a:txBody>
                  <a:tcPr marL="91436" marR="91436" marT="45721" marB="45721"/>
                </a:tc>
              </a:tr>
              <a:tr h="450855">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التاريخ</a:t>
                      </a:r>
                      <a:r>
                        <a:rPr lang="ar-SA" sz="1800" baseline="0" dirty="0" smtClean="0">
                          <a:latin typeface="Arial" pitchFamily="34" charset="0"/>
                          <a:cs typeface="Arial" pitchFamily="34" charset="0"/>
                        </a:rPr>
                        <a:t> والمكان والتوقيع</a:t>
                      </a:r>
                      <a:endParaRPr lang="en-GB" sz="1800" dirty="0">
                        <a:latin typeface="Arial" pitchFamily="34" charset="0"/>
                        <a:cs typeface="Arial" pitchFamily="34" charset="0"/>
                      </a:endParaRPr>
                    </a:p>
                  </a:txBody>
                  <a:tcPr marL="91436" marR="91436" marT="45721" marB="45721"/>
                </a:tc>
              </a:tr>
              <a:tr h="748591">
                <a:tc>
                  <a:txBody>
                    <a:bodyPr/>
                    <a:lstStyle/>
                    <a:p>
                      <a:pPr marL="0" marR="0" indent="0" algn="just"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قائمة الوثائق المرفقة (القرارات السابقة، ملخصات الوثائق مثل القوانين الوطنية بإحدى</a:t>
                      </a:r>
                      <a:r>
                        <a:rPr lang="ar-SA" sz="1800" baseline="0" dirty="0" smtClean="0">
                          <a:latin typeface="Arial" pitchFamily="34" charset="0"/>
                          <a:cs typeface="Arial" pitchFamily="34" charset="0"/>
                        </a:rPr>
                        <a:t> لغات العمل في اللجنة)</a:t>
                      </a:r>
                      <a:endParaRPr lang="en-GB" sz="1800" dirty="0">
                        <a:latin typeface="Arial" pitchFamily="34" charset="0"/>
                        <a:cs typeface="Arial" pitchFamily="34" charset="0"/>
                      </a:endParaRPr>
                    </a:p>
                  </a:txBody>
                  <a:tcPr marL="91436" marR="91436" marT="45721" marB="45721"/>
                </a:tc>
              </a:tr>
            </a:tbl>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17500" y="274638"/>
            <a:ext cx="8439150" cy="1090612"/>
          </a:xfrm>
        </p:spPr>
        <p:txBody>
          <a:bodyPr/>
          <a:lstStyle/>
          <a:p>
            <a:pPr algn="ctr" eaLnBrk="1" hangingPunct="1"/>
            <a:endParaRPr lang="en-US" sz="360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073150"/>
            <a:ext cx="7056438" cy="4989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3930730519"/>
              </p:ext>
            </p:extLst>
          </p:nvPr>
        </p:nvGraphicFramePr>
        <p:xfrm>
          <a:off x="317500" y="209550"/>
          <a:ext cx="8588375" cy="6615113"/>
        </p:xfrm>
        <a:graphic>
          <a:graphicData uri="http://schemas.openxmlformats.org/drawingml/2006/table">
            <a:tbl>
              <a:tblPr rtl="1" firstRow="1" bandRow="1">
                <a:tableStyleId>{F5AB1C69-6EDB-4FF4-983F-18BD219EF322}</a:tableStyleId>
              </a:tblPr>
              <a:tblGrid>
                <a:gridCol w="6660092"/>
                <a:gridCol w="1013839"/>
                <a:gridCol w="914444"/>
              </a:tblGrid>
              <a:tr h="580408">
                <a:tc>
                  <a:txBody>
                    <a:bodyPr/>
                    <a:lstStyle/>
                    <a:p>
                      <a:pPr algn="r" rtl="1"/>
                      <a:r>
                        <a:rPr lang="ar-SA" sz="2800" dirty="0" smtClean="0">
                          <a:latin typeface="Arial" pitchFamily="34" charset="0"/>
                          <a:cs typeface="Arial" pitchFamily="34" charset="0"/>
                        </a:rPr>
                        <a:t>معايير القبول</a:t>
                      </a:r>
                      <a:endParaRPr lang="en-GB" sz="2800" dirty="0">
                        <a:latin typeface="Arial" pitchFamily="34" charset="0"/>
                        <a:cs typeface="Arial" pitchFamily="34" charset="0"/>
                      </a:endParaRPr>
                    </a:p>
                  </a:txBody>
                  <a:tcPr marL="91444" marR="91444" marT="45724" marB="45724"/>
                </a:tc>
                <a:tc>
                  <a:txBody>
                    <a:bodyPr/>
                    <a:lstStyle/>
                    <a:p>
                      <a:pPr algn="r" rtl="1"/>
                      <a:endParaRPr lang="en-GB" sz="1800"/>
                    </a:p>
                  </a:txBody>
                  <a:tcPr marL="91444" marR="91444" marT="45724" marB="45724"/>
                </a:tc>
                <a:tc>
                  <a:txBody>
                    <a:bodyPr/>
                    <a:lstStyle/>
                    <a:p>
                      <a:pPr algn="r" rtl="1"/>
                      <a:endParaRPr lang="en-GB" sz="1800"/>
                    </a:p>
                  </a:txBody>
                  <a:tcPr marL="91444" marR="91444" marT="45724" marB="45724"/>
                </a:tc>
              </a:tr>
              <a:tr h="640130">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البلاغ من أفراد أو</a:t>
                      </a:r>
                      <a:r>
                        <a:rPr lang="ar-SA" sz="1800" baseline="0" dirty="0" smtClean="0">
                          <a:latin typeface="Arial" pitchFamily="34" charset="0"/>
                          <a:cs typeface="Arial" pitchFamily="34" charset="0"/>
                        </a:rPr>
                        <a:t> مجموعات من الأفراد أو نيابة عنها؟</a:t>
                      </a:r>
                      <a:endParaRPr lang="en-US" sz="1800" dirty="0" smtClean="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a:latin typeface="Arial" pitchFamily="34" charset="0"/>
                        <a:cs typeface="Arial" pitchFamily="34" charset="0"/>
                      </a:endParaRPr>
                    </a:p>
                  </a:txBody>
                  <a:tcPr marL="91444" marR="91444" marT="45724" marB="45724"/>
                </a:tc>
              </a:tr>
              <a:tr h="640130">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يدعي هذا الفرد أو هذه المجموعة أنهم</a:t>
                      </a:r>
                      <a:r>
                        <a:rPr lang="ar-SA" sz="1800" baseline="0" dirty="0" smtClean="0">
                          <a:latin typeface="Arial" pitchFamily="34" charset="0"/>
                          <a:cs typeface="Arial" pitchFamily="34" charset="0"/>
                        </a:rPr>
                        <a:t> ضحايا انتهاك أو الاتفاقية؟</a:t>
                      </a:r>
                      <a:endParaRPr lang="en-US" sz="1800" dirty="0" smtClean="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r>
              <a:tr h="703945">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يخضع صاحب المطالبة لولاية الدولة؟</a:t>
                      </a:r>
                      <a:endParaRPr lang="en-US" sz="1800" dirty="0" smtClean="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r>
              <a:tr h="508404">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صدقت الدولة على البروتوكول الاختياري؟</a:t>
                      </a:r>
                      <a:endParaRPr lang="en-US" sz="1800" dirty="0" smtClean="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r>
              <a:tr h="508405">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الضحية المزعومة</a:t>
                      </a:r>
                      <a:r>
                        <a:rPr lang="ar-SA" sz="1800" baseline="0" dirty="0" smtClean="0">
                          <a:latin typeface="Arial" pitchFamily="34" charset="0"/>
                          <a:cs typeface="Arial" pitchFamily="34" charset="0"/>
                        </a:rPr>
                        <a:t> شخصية مجهولة؟</a:t>
                      </a:r>
                      <a:endParaRPr lang="en-GB" sz="1800" dirty="0" smtClean="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لا</a:t>
                      </a:r>
                      <a:endParaRPr lang="en-GB" sz="1800" dirty="0">
                        <a:latin typeface="Arial" pitchFamily="34" charset="0"/>
                        <a:cs typeface="Arial" pitchFamily="34" charset="0"/>
                      </a:endParaRPr>
                    </a:p>
                  </a:txBody>
                  <a:tcPr marL="91444" marR="91444" marT="45724" marB="45724"/>
                </a:tc>
              </a:tr>
              <a:tr h="508405">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البلاغ يمثل استغلالاً للبروتوكول الاختياري؟</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لا</a:t>
                      </a:r>
                      <a:endParaRPr lang="en-GB" sz="1800" dirty="0">
                        <a:latin typeface="Arial" pitchFamily="34" charset="0"/>
                        <a:cs typeface="Arial" pitchFamily="34" charset="0"/>
                      </a:endParaRPr>
                    </a:p>
                  </a:txBody>
                  <a:tcPr marL="91444" marR="91444" marT="45724" marB="45724"/>
                </a:tc>
              </a:tr>
              <a:tr h="640130">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عُرض</a:t>
                      </a:r>
                      <a:r>
                        <a:rPr lang="ar-SA" sz="1800" baseline="0" dirty="0" smtClean="0">
                          <a:latin typeface="Arial" pitchFamily="34" charset="0"/>
                          <a:cs typeface="Arial" pitchFamily="34" charset="0"/>
                        </a:rPr>
                        <a:t> البلاغ من قبل على إجراء دولي آخر للتحقيق أو التسوية؟</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لا</a:t>
                      </a:r>
                      <a:endParaRPr lang="en-GB" sz="1800" dirty="0">
                        <a:latin typeface="Arial" pitchFamily="34" charset="0"/>
                        <a:cs typeface="Arial" pitchFamily="34" charset="0"/>
                      </a:endParaRPr>
                    </a:p>
                  </a:txBody>
                  <a:tcPr marL="91444" marR="91444" marT="45724" marB="45724"/>
                </a:tc>
              </a:tr>
              <a:tr h="481835">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استنفدت سُبل الانتصاف</a:t>
                      </a:r>
                      <a:r>
                        <a:rPr lang="ar-SA" sz="1800" baseline="0" dirty="0" smtClean="0">
                          <a:latin typeface="Arial" pitchFamily="34" charset="0"/>
                          <a:cs typeface="Arial" pitchFamily="34" charset="0"/>
                        </a:rPr>
                        <a:t> المحلية؟</a:t>
                      </a:r>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r>
              <a:tr h="488849">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baseline="0" dirty="0" smtClean="0">
                          <a:latin typeface="Arial" pitchFamily="34" charset="0"/>
                          <a:cs typeface="Arial" pitchFamily="34" charset="0"/>
                        </a:rPr>
                        <a:t>هل من الواضح أن الشكوى دون أساس أو دون دليل؟</a:t>
                      </a:r>
                      <a:endParaRPr lang="en-GB" sz="1800" baseline="0" dirty="0" smtClean="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لا</a:t>
                      </a:r>
                      <a:endParaRPr lang="en-GB" sz="1800" dirty="0">
                        <a:latin typeface="Arial" pitchFamily="34" charset="0"/>
                        <a:cs typeface="Arial" pitchFamily="34" charset="0"/>
                      </a:endParaRPr>
                    </a:p>
                  </a:txBody>
                  <a:tcPr marL="91444" marR="91444" marT="45724" marB="45724"/>
                </a:tc>
              </a:tr>
              <a:tr h="914472">
                <a:tc>
                  <a:txBody>
                    <a:bodyPr/>
                    <a:lstStyle/>
                    <a:p>
                      <a:pPr marL="0" marR="0" indent="0" algn="r" defTabSz="457200" rtl="1" eaLnBrk="1" fontAlgn="auto" latinLnBrk="0" hangingPunct="1">
                        <a:lnSpc>
                          <a:spcPct val="100000"/>
                        </a:lnSpc>
                        <a:spcBef>
                          <a:spcPts val="0"/>
                        </a:spcBef>
                        <a:spcAft>
                          <a:spcPts val="0"/>
                        </a:spcAft>
                        <a:buClrTx/>
                        <a:buSzTx/>
                        <a:buFontTx/>
                        <a:buNone/>
                        <a:tabLst/>
                        <a:defRPr/>
                      </a:pPr>
                      <a:r>
                        <a:rPr lang="ar-SA" sz="1800" dirty="0" smtClean="0">
                          <a:latin typeface="Arial" pitchFamily="34" charset="0"/>
                          <a:cs typeface="Arial" pitchFamily="34" charset="0"/>
                        </a:rPr>
                        <a:t>هل حدث السلوك المدَّعى وقوعه</a:t>
                      </a:r>
                      <a:r>
                        <a:rPr lang="ar-SA" sz="1800" baseline="0" dirty="0" smtClean="0">
                          <a:latin typeface="Arial" pitchFamily="34" charset="0"/>
                          <a:cs typeface="Arial" pitchFamily="34" charset="0"/>
                        </a:rPr>
                        <a:t> </a:t>
                      </a:r>
                      <a:r>
                        <a:rPr lang="ar-SA" sz="1800" dirty="0" smtClean="0">
                          <a:latin typeface="Arial" pitchFamily="34" charset="0"/>
                          <a:cs typeface="Arial" pitchFamily="34" charset="0"/>
                        </a:rPr>
                        <a:t>بعد دخول البروتوكول الاختياري حيز التنفيذ بالنسبة</a:t>
                      </a:r>
                      <a:r>
                        <a:rPr lang="ar-SA" sz="1800" baseline="0" dirty="0" smtClean="0">
                          <a:latin typeface="Arial" pitchFamily="34" charset="0"/>
                          <a:cs typeface="Arial" pitchFamily="34" charset="0"/>
                        </a:rPr>
                        <a:t> للدولة؟</a:t>
                      </a:r>
                      <a:endParaRPr lang="en-GB" sz="1800" dirty="0" smtClean="0">
                        <a:latin typeface="Arial" pitchFamily="34" charset="0"/>
                        <a:cs typeface="Arial" pitchFamily="34" charset="0"/>
                      </a:endParaRPr>
                    </a:p>
                    <a:p>
                      <a:pPr marL="0" marR="0" indent="0" algn="r" defTabSz="457200" rtl="1" eaLnBrk="1" fontAlgn="auto" latinLnBrk="0" hangingPunct="1">
                        <a:lnSpc>
                          <a:spcPct val="100000"/>
                        </a:lnSpc>
                        <a:spcBef>
                          <a:spcPts val="0"/>
                        </a:spcBef>
                        <a:spcAft>
                          <a:spcPts val="0"/>
                        </a:spcAft>
                        <a:buClrTx/>
                        <a:buSzTx/>
                        <a:buFontTx/>
                        <a:buNone/>
                        <a:tabLst/>
                        <a:defRPr/>
                      </a:pPr>
                      <a:endParaRPr lang="en-GB" sz="1800" dirty="0">
                        <a:latin typeface="Arial" pitchFamily="34" charset="0"/>
                        <a:cs typeface="Arial" pitchFamily="34" charset="0"/>
                      </a:endParaRPr>
                    </a:p>
                  </a:txBody>
                  <a:tcPr marL="91444" marR="91444" marT="45724" marB="45724"/>
                </a:tc>
                <a:tc>
                  <a:txBody>
                    <a:bodyPr/>
                    <a:lstStyle/>
                    <a:p>
                      <a:pPr algn="ctr" rtl="1"/>
                      <a:r>
                        <a:rPr lang="ar-EG" sz="1800" dirty="0" smtClean="0">
                          <a:latin typeface="Arial" pitchFamily="34" charset="0"/>
                          <a:cs typeface="Arial" pitchFamily="34" charset="0"/>
                        </a:rPr>
                        <a:t>نعم</a:t>
                      </a:r>
                      <a:endParaRPr lang="en-GB" sz="1800" dirty="0">
                        <a:latin typeface="Arial" pitchFamily="34" charset="0"/>
                        <a:cs typeface="Arial" pitchFamily="34" charset="0"/>
                      </a:endParaRPr>
                    </a:p>
                  </a:txBody>
                  <a:tcPr marL="91444" marR="91444" marT="45724" marB="45724"/>
                </a:tc>
                <a:tc>
                  <a:txBody>
                    <a:bodyPr/>
                    <a:lstStyle/>
                    <a:p>
                      <a:pPr algn="ctr" rtl="1"/>
                      <a:endParaRPr lang="en-GB" sz="1800" dirty="0">
                        <a:latin typeface="Arial" pitchFamily="34" charset="0"/>
                        <a:cs typeface="Arial" pitchFamily="34" charset="0"/>
                      </a:endParaRPr>
                    </a:p>
                  </a:txBody>
                  <a:tcPr marL="91444" marR="91444" marT="45724" marB="45724"/>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741363" y="274638"/>
            <a:ext cx="8015287" cy="1090612"/>
          </a:xfrm>
        </p:spPr>
        <p:txBody>
          <a:bodyPr/>
          <a:lstStyle/>
          <a:p>
            <a:pPr algn="ctr" eaLnBrk="1" hangingPunct="1"/>
            <a:r>
              <a:rPr lang="ar-EG" sz="3600" dirty="0" smtClean="0">
                <a:latin typeface="Arial" charset="0"/>
                <a:ea typeface="ＭＳ Ｐゴシック" pitchFamily="34" charset="-128"/>
                <a:cs typeface="Arial" charset="0"/>
              </a:rPr>
              <a:t>التدابير المؤقتة</a:t>
            </a:r>
            <a:endParaRPr lang="fr-FR" sz="3600" dirty="0" smtClean="0">
              <a:latin typeface="Arial" charset="0"/>
              <a:ea typeface="ＭＳ Ｐゴシック" pitchFamily="34" charset="-128"/>
              <a:cs typeface="Arial" charset="0"/>
            </a:endParaRPr>
          </a:p>
        </p:txBody>
      </p:sp>
      <p:sp>
        <p:nvSpPr>
          <p:cNvPr id="11267" name="Content Placeholder 2"/>
          <p:cNvSpPr txBox="1">
            <a:spLocks/>
          </p:cNvSpPr>
          <p:nvPr/>
        </p:nvSpPr>
        <p:spPr bwMode="auto">
          <a:xfrm>
            <a:off x="1016000" y="1365250"/>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1016000" y="1481138"/>
            <a:ext cx="7056438" cy="426720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400" i="1" dirty="0" smtClean="0">
                <a:latin typeface="Arial" pitchFamily="34" charset="0"/>
                <a:cs typeface="Arial" pitchFamily="34" charset="0"/>
              </a:rPr>
              <a:t>يجوز للجنة، في أي وقت بعد تسلم بلاغ ما وقبل التوصل إلى قرار بشأن موضوعه، أن تحيل إلى الدولة الطرف المعنية للنظر، على سبيل الاستعجال، طلباً بأن تتخذ الدولة الطرف ما يلزم من تدابير مؤقتة لتفادي إلحاق ضرر لا يمكن رفعه بضحية الانتهاك المزعوم أو ضحاياه</a:t>
            </a:r>
            <a:endParaRPr lang="en-GB" sz="2400" i="1" dirty="0" smtClean="0">
              <a:latin typeface="Arial" pitchFamily="34" charset="0"/>
              <a:cs typeface="Arial" pitchFamily="34" charset="0"/>
            </a:endParaRPr>
          </a:p>
          <a:p>
            <a:pPr>
              <a:defRPr/>
            </a:pPr>
            <a:endParaRPr lang="en-GB" sz="2400" i="1" dirty="0">
              <a:latin typeface="Arial" pitchFamily="34" charset="0"/>
              <a:cs typeface="Arial" pitchFamily="34" charset="0"/>
            </a:endParaRPr>
          </a:p>
          <a:p>
            <a:pPr algn="l" rtl="1">
              <a:defRPr/>
            </a:pPr>
            <a:r>
              <a:rPr lang="ar-EG" sz="2400" dirty="0" smtClean="0">
                <a:latin typeface="Arial" pitchFamily="34" charset="0"/>
                <a:cs typeface="Arial" pitchFamily="34" charset="0"/>
              </a:rPr>
              <a:t>البروتوكول الاختياري، المادة 4 (1)</a:t>
            </a:r>
            <a:endParaRPr lang="en-GB" sz="2400" dirty="0">
              <a:latin typeface="Arial" pitchFamily="34" charset="0"/>
              <a:cs typeface="Arial" pitchFamily="34"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741363" y="274638"/>
            <a:ext cx="8015287" cy="1090612"/>
          </a:xfrm>
        </p:spPr>
        <p:txBody>
          <a:bodyPr/>
          <a:lstStyle/>
          <a:p>
            <a:pPr algn="ctr" eaLnBrk="1" hangingPunct="1"/>
            <a:r>
              <a:rPr lang="ar-SA" sz="3600" dirty="0" smtClean="0">
                <a:latin typeface="Arial" charset="0"/>
                <a:ea typeface="ＭＳ Ｐゴシック" pitchFamily="34" charset="-128"/>
                <a:cs typeface="Arial" charset="0"/>
              </a:rPr>
              <a:t>الآراء والمتابعة</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1016000" y="1365250"/>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4" name="Diagram 3"/>
          <p:cNvGraphicFramePr/>
          <p:nvPr>
            <p:extLst>
              <p:ext uri="{D42A27DB-BD31-4B8C-83A1-F6EECF244321}">
                <p14:modId xmlns:p14="http://schemas.microsoft.com/office/powerpoint/2010/main" val="3877364557"/>
              </p:ext>
            </p:extLst>
          </p:nvPr>
        </p:nvGraphicFramePr>
        <p:xfrm>
          <a:off x="495300" y="1733550"/>
          <a:ext cx="8420100" cy="45339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495300" y="1390650"/>
            <a:ext cx="8420100" cy="1003300"/>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EG" b="1" dirty="0" smtClean="0">
                <a:latin typeface="Arial" pitchFamily="34" charset="0"/>
                <a:cs typeface="Arial" pitchFamily="34" charset="0"/>
              </a:rPr>
              <a:t>الفريق العامل أو المقرر الخاص التابع للجنة بشأن المتابعة</a:t>
            </a:r>
            <a:endParaRPr lang="en-GB" b="1" dirty="0">
              <a:latin typeface="Arial" pitchFamily="34" charset="0"/>
              <a:cs typeface="Arial" pitchFamily="34" charset="0"/>
            </a:endParaRPr>
          </a:p>
        </p:txBody>
      </p:sp>
      <p:sp>
        <p:nvSpPr>
          <p:cNvPr id="7" name="Up-Down Arrow 6"/>
          <p:cNvSpPr/>
          <p:nvPr/>
        </p:nvSpPr>
        <p:spPr>
          <a:xfrm>
            <a:off x="3486150" y="2638425"/>
            <a:ext cx="314325" cy="514350"/>
          </a:xfrm>
          <a:prstGeom prst="upDownArrow">
            <a:avLst/>
          </a:prstGeom>
          <a:solidFill>
            <a:schemeClr val="accent2">
              <a:lumMod val="60000"/>
              <a:lumOff val="4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Up-Down Arrow 11"/>
          <p:cNvSpPr/>
          <p:nvPr/>
        </p:nvSpPr>
        <p:spPr>
          <a:xfrm>
            <a:off x="5629275" y="2638425"/>
            <a:ext cx="314325" cy="514350"/>
          </a:xfrm>
          <a:prstGeom prst="upDownArrow">
            <a:avLst/>
          </a:prstGeom>
          <a:solidFill>
            <a:schemeClr val="accent2">
              <a:lumMod val="60000"/>
              <a:lumOff val="4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Up-Down Arrow 12"/>
          <p:cNvSpPr/>
          <p:nvPr/>
        </p:nvSpPr>
        <p:spPr>
          <a:xfrm>
            <a:off x="7972425" y="2638425"/>
            <a:ext cx="314325" cy="514350"/>
          </a:xfrm>
          <a:prstGeom prst="upDownArrow">
            <a:avLst/>
          </a:prstGeom>
          <a:solidFill>
            <a:schemeClr val="accent2">
              <a:lumMod val="60000"/>
              <a:lumOff val="40000"/>
            </a:schemeClr>
          </a:solidFill>
          <a:ln>
            <a:solidFill>
              <a:schemeClr val="accent5"/>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0"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741363" y="274638"/>
            <a:ext cx="8015287" cy="1090612"/>
          </a:xfrm>
        </p:spPr>
        <p:txBody>
          <a:bodyPr/>
          <a:lstStyle/>
          <a:p>
            <a:pPr algn="ctr" eaLnBrk="1" hangingPunct="1"/>
            <a:r>
              <a:rPr lang="ar-SA" sz="3600" dirty="0" smtClean="0">
                <a:latin typeface="Arial" charset="0"/>
                <a:ea typeface="ＭＳ Ｐゴシック" pitchFamily="34" charset="-128"/>
                <a:cs typeface="Arial" charset="0"/>
              </a:rPr>
              <a:t>إجراء التحقيق</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417513" y="1365250"/>
            <a:ext cx="8339137" cy="477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p:txBody>
      </p:sp>
      <p:graphicFrame>
        <p:nvGraphicFramePr>
          <p:cNvPr id="3" name="Diagram 2"/>
          <p:cNvGraphicFramePr/>
          <p:nvPr>
            <p:extLst>
              <p:ext uri="{D42A27DB-BD31-4B8C-83A1-F6EECF244321}">
                <p14:modId xmlns:p14="http://schemas.microsoft.com/office/powerpoint/2010/main" val="123591432"/>
              </p:ext>
            </p:extLst>
          </p:nvPr>
        </p:nvGraphicFramePr>
        <p:xfrm>
          <a:off x="522514" y="1397000"/>
          <a:ext cx="8128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4.xml><?xml version="1.0" encoding="utf-8"?>
<ds:datastoreItem xmlns:ds="http://schemas.openxmlformats.org/officeDocument/2006/customXml" ds:itemID="{52441FF7-CDF6-4400-8EC7-47BDA68EA894}">
  <ds:schemaRefs>
    <ds:schemaRef ds:uri="http://schemas.microsoft.com/office/2006/documentManagement/types"/>
    <ds:schemaRef ds:uri="http://purl.org/dc/dcmitype/"/>
    <ds:schemaRef ds:uri="http://purl.org/dc/elements/1.1/"/>
    <ds:schemaRef ds:uri="http://schemas.microsoft.com/sharepoint/v3"/>
    <ds:schemaRef ds:uri="http://schemas.openxmlformats.org/package/2006/metadata/core-properties"/>
    <ds:schemaRef ds:uri="http://schemas.microsoft.com/office/2006/metadata/properties"/>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otalTime>3434</TotalTime>
  <Words>952</Words>
  <Application>Microsoft Office PowerPoint</Application>
  <PresentationFormat>On-screen Show (4:3)</PresentationFormat>
  <Paragraphs>200</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Thème Office</vt:lpstr>
      <vt:lpstr>البروتوكول الاختياري</vt:lpstr>
      <vt:lpstr>PowerPoint Presentation</vt:lpstr>
      <vt:lpstr>إجراء البلاغات</vt:lpstr>
      <vt:lpstr>PowerPoint Presentation</vt:lpstr>
      <vt:lpstr>PowerPoint Presentation</vt:lpstr>
      <vt:lpstr>PowerPoint Presentation</vt:lpstr>
      <vt:lpstr>التدابير المؤقتة</vt:lpstr>
      <vt:lpstr>الآراء والمتابعة</vt:lpstr>
      <vt:lpstr>إجراء التحقيق</vt:lpstr>
      <vt:lpstr>فوائد البروتوكول الاختياري</vt:lpstr>
      <vt:lpstr>PowerPoint Presentation</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abeer el-khuraisha</cp:lastModifiedBy>
  <cp:revision>274</cp:revision>
  <cp:lastPrinted>2015-08-25T15:00:21Z</cp:lastPrinted>
  <dcterms:created xsi:type="dcterms:W3CDTF">2010-05-19T14:44:31Z</dcterms:created>
  <dcterms:modified xsi:type="dcterms:W3CDTF">2015-08-28T07:27:33Z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